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271" r:id="rId2"/>
    <p:sldId id="281" r:id="rId3"/>
    <p:sldId id="309" r:id="rId4"/>
    <p:sldId id="310" r:id="rId5"/>
    <p:sldId id="308" r:id="rId6"/>
    <p:sldId id="299" r:id="rId7"/>
    <p:sldId id="319" r:id="rId8"/>
    <p:sldId id="290" r:id="rId9"/>
    <p:sldId id="298" r:id="rId10"/>
    <p:sldId id="311" r:id="rId11"/>
    <p:sldId id="300" r:id="rId12"/>
    <p:sldId id="289" r:id="rId13"/>
    <p:sldId id="296" r:id="rId14"/>
    <p:sldId id="297" r:id="rId15"/>
    <p:sldId id="301" r:id="rId16"/>
    <p:sldId id="315" r:id="rId17"/>
    <p:sldId id="320" r:id="rId18"/>
    <p:sldId id="294" r:id="rId19"/>
    <p:sldId id="295" r:id="rId20"/>
    <p:sldId id="303" r:id="rId21"/>
    <p:sldId id="304" r:id="rId22"/>
    <p:sldId id="305" r:id="rId23"/>
    <p:sldId id="316" r:id="rId24"/>
    <p:sldId id="291" r:id="rId25"/>
    <p:sldId id="313" r:id="rId26"/>
    <p:sldId id="306" r:id="rId27"/>
    <p:sldId id="317" r:id="rId28"/>
    <p:sldId id="307" r:id="rId29"/>
    <p:sldId id="314" r:id="rId30"/>
    <p:sldId id="292" r:id="rId31"/>
    <p:sldId id="318" r:id="rId32"/>
    <p:sldId id="288" r:id="rId33"/>
    <p:sldId id="283" r:id="rId34"/>
    <p:sldId id="284" r:id="rId35"/>
    <p:sldId id="287" r:id="rId36"/>
    <p:sldId id="282" r:id="rId3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050">
          <p15:clr>
            <a:srgbClr val="A4A3A4"/>
          </p15:clr>
        </p15:guide>
        <p15:guide id="3" orient="horz" pos="3215">
          <p15:clr>
            <a:srgbClr val="A4A3A4"/>
          </p15:clr>
        </p15:guide>
        <p15:guide id="4" orient="horz" pos="3690">
          <p15:clr>
            <a:srgbClr val="A4A3A4"/>
          </p15:clr>
        </p15:guide>
        <p15:guide id="5" pos="2880">
          <p15:clr>
            <a:srgbClr val="A4A3A4"/>
          </p15:clr>
        </p15:guide>
        <p15:guide id="6" pos="3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2BBE6A"/>
    <a:srgbClr val="101A9D"/>
    <a:srgbClr val="999999"/>
    <a:srgbClr val="FFFFFF"/>
    <a:srgbClr val="1E2655"/>
    <a:srgbClr val="EDEDED"/>
    <a:srgbClr val="EA0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815"/>
  </p:normalViewPr>
  <p:slideViewPr>
    <p:cSldViewPr snapToGrid="0">
      <p:cViewPr varScale="1">
        <p:scale>
          <a:sx n="84" d="100"/>
          <a:sy n="84" d="100"/>
        </p:scale>
        <p:origin x="902" y="82"/>
      </p:cViewPr>
      <p:guideLst>
        <p:guide orient="horz" pos="578"/>
        <p:guide orient="horz" pos="1050"/>
        <p:guide orient="horz" pos="3215"/>
        <p:guide orient="horz" pos="3690"/>
        <p:guide pos="2880"/>
        <p:guide pos="3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33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69677-1570-5C4A-8797-1E5AF50F5CDE}" type="datetimeFigureOut">
              <a:rPr lang="fr-FR" smtClean="0"/>
              <a:pPr/>
              <a:t>04/05/2020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2E7A0-08AF-BA4D-850C-50176EF7800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040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20DB4-674A-BD43-A210-3CC7808E44B2}" type="datetimeFigureOut">
              <a:rPr lang="fr-FR" smtClean="0"/>
              <a:pPr/>
              <a:t>04/05/2020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F5904-9DA7-994D-A65B-84DC1926424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27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57200" y="5670421"/>
            <a:ext cx="4680000" cy="540000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rgbClr val="1E2655"/>
                </a:solidFill>
              </a:defRPr>
            </a:lvl1pPr>
          </a:lstStyle>
          <a:p>
            <a:r>
              <a:rPr lang="fr-FR" dirty="0"/>
              <a:t>Nom de la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11388" y="5670421"/>
            <a:ext cx="3600000" cy="540000"/>
          </a:xfrm>
        </p:spPr>
        <p:txBody>
          <a:bodyPr anchor="b">
            <a:normAutofit/>
          </a:bodyPr>
          <a:lstStyle>
            <a:lvl1pPr marL="0" indent="0" algn="l">
              <a:buNone/>
              <a:defRPr sz="1400">
                <a:solidFill>
                  <a:srgbClr val="1E265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Nom de l’intervenant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rgbClr val="1E2655"/>
                </a:solidFill>
              </a:defRPr>
            </a:lvl1pPr>
          </a:lstStyle>
          <a:p>
            <a:r>
              <a:rPr lang="en-US" dirty="0"/>
              <a:t>JANVIER 2019</a:t>
            </a:r>
            <a:endParaRPr lang="fr-FR" dirty="0"/>
          </a:p>
        </p:txBody>
      </p:sp>
      <p:grpSp>
        <p:nvGrpSpPr>
          <p:cNvPr id="26" name="Groupe 25"/>
          <p:cNvGrpSpPr/>
          <p:nvPr userDrawn="1"/>
        </p:nvGrpSpPr>
        <p:grpSpPr>
          <a:xfrm>
            <a:off x="2484438" y="2343150"/>
            <a:ext cx="4166270" cy="2168525"/>
            <a:chOff x="6862763" y="923925"/>
            <a:chExt cx="5383212" cy="2801938"/>
          </a:xfrm>
        </p:grpSpPr>
        <p:sp>
          <p:nvSpPr>
            <p:cNvPr id="1030" name="Freeform 6"/>
            <p:cNvSpPr>
              <a:spLocks/>
            </p:cNvSpPr>
            <p:nvPr userDrawn="1"/>
          </p:nvSpPr>
          <p:spPr bwMode="auto">
            <a:xfrm>
              <a:off x="10033000" y="923925"/>
              <a:ext cx="303212" cy="633413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74" y="0"/>
                </a:cxn>
                <a:cxn ang="0">
                  <a:pos x="55" y="13"/>
                </a:cxn>
                <a:cxn ang="0">
                  <a:pos x="0" y="169"/>
                </a:cxn>
                <a:cxn ang="0">
                  <a:pos x="21" y="169"/>
                </a:cxn>
                <a:cxn ang="0">
                  <a:pos x="81" y="0"/>
                </a:cxn>
              </a:cxnLst>
              <a:rect l="0" t="0" r="r" b="b"/>
              <a:pathLst>
                <a:path w="81" h="169">
                  <a:moveTo>
                    <a:pt x="8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5" y="0"/>
                    <a:pt x="58" y="5"/>
                    <a:pt x="55" y="13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1" y="169"/>
                    <a:pt x="21" y="169"/>
                    <a:pt x="21" y="169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B002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6862763" y="1625600"/>
              <a:ext cx="420687" cy="696913"/>
            </a:xfrm>
            <a:custGeom>
              <a:avLst/>
              <a:gdLst/>
              <a:ahLst/>
              <a:cxnLst>
                <a:cxn ang="0">
                  <a:pos x="24" y="167"/>
                </a:cxn>
                <a:cxn ang="0">
                  <a:pos x="18" y="153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53"/>
                </a:cxn>
                <a:cxn ang="0">
                  <a:pos x="3" y="171"/>
                </a:cxn>
                <a:cxn ang="0">
                  <a:pos x="36" y="186"/>
                </a:cxn>
                <a:cxn ang="0">
                  <a:pos x="107" y="186"/>
                </a:cxn>
                <a:cxn ang="0">
                  <a:pos x="112" y="182"/>
                </a:cxn>
                <a:cxn ang="0">
                  <a:pos x="112" y="169"/>
                </a:cxn>
                <a:cxn ang="0">
                  <a:pos x="36" y="169"/>
                </a:cxn>
                <a:cxn ang="0">
                  <a:pos x="24" y="167"/>
                </a:cxn>
              </a:cxnLst>
              <a:rect l="0" t="0" r="r" b="b"/>
              <a:pathLst>
                <a:path w="112" h="186">
                  <a:moveTo>
                    <a:pt x="24" y="167"/>
                  </a:moveTo>
                  <a:cubicBezTo>
                    <a:pt x="20" y="165"/>
                    <a:pt x="18" y="160"/>
                    <a:pt x="18" y="15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60"/>
                    <a:pt x="1" y="166"/>
                    <a:pt x="3" y="171"/>
                  </a:cubicBezTo>
                  <a:cubicBezTo>
                    <a:pt x="8" y="181"/>
                    <a:pt x="19" y="186"/>
                    <a:pt x="36" y="186"/>
                  </a:cubicBezTo>
                  <a:cubicBezTo>
                    <a:pt x="107" y="186"/>
                    <a:pt x="107" y="186"/>
                    <a:pt x="107" y="186"/>
                  </a:cubicBezTo>
                  <a:cubicBezTo>
                    <a:pt x="110" y="186"/>
                    <a:pt x="112" y="184"/>
                    <a:pt x="112" y="182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1" y="169"/>
                    <a:pt x="27" y="168"/>
                    <a:pt x="24" y="167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7366000" y="1625600"/>
              <a:ext cx="420687" cy="70167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9" y="8"/>
                </a:cxn>
                <a:cxn ang="0">
                  <a:pos x="0" y="34"/>
                </a:cxn>
                <a:cxn ang="0">
                  <a:pos x="0" y="154"/>
                </a:cxn>
                <a:cxn ang="0">
                  <a:pos x="11" y="182"/>
                </a:cxn>
                <a:cxn ang="0">
                  <a:pos x="22" y="186"/>
                </a:cxn>
                <a:cxn ang="0">
                  <a:pos x="30" y="187"/>
                </a:cxn>
                <a:cxn ang="0">
                  <a:pos x="35" y="187"/>
                </a:cxn>
                <a:cxn ang="0">
                  <a:pos x="112" y="183"/>
                </a:cxn>
                <a:cxn ang="0">
                  <a:pos x="112" y="169"/>
                </a:cxn>
                <a:cxn ang="0">
                  <a:pos x="35" y="169"/>
                </a:cxn>
                <a:cxn ang="0">
                  <a:pos x="23" y="167"/>
                </a:cxn>
                <a:cxn ang="0">
                  <a:pos x="17" y="154"/>
                </a:cxn>
                <a:cxn ang="0">
                  <a:pos x="17" y="103"/>
                </a:cxn>
                <a:cxn ang="0">
                  <a:pos x="97" y="101"/>
                </a:cxn>
                <a:cxn ang="0">
                  <a:pos x="102" y="96"/>
                </a:cxn>
                <a:cxn ang="0">
                  <a:pos x="102" y="87"/>
                </a:cxn>
                <a:cxn ang="0">
                  <a:pos x="17" y="85"/>
                </a:cxn>
                <a:cxn ang="0">
                  <a:pos x="17" y="34"/>
                </a:cxn>
                <a:cxn ang="0">
                  <a:pos x="21" y="21"/>
                </a:cxn>
                <a:cxn ang="0">
                  <a:pos x="33" y="17"/>
                </a:cxn>
                <a:cxn ang="0">
                  <a:pos x="112" y="17"/>
                </a:cxn>
                <a:cxn ang="0">
                  <a:pos x="112" y="3"/>
                </a:cxn>
                <a:cxn ang="0">
                  <a:pos x="33" y="0"/>
                </a:cxn>
                <a:cxn ang="0">
                  <a:pos x="31" y="0"/>
                </a:cxn>
              </a:cxnLst>
              <a:rect l="0" t="0" r="r" b="b"/>
              <a:pathLst>
                <a:path w="112" h="187">
                  <a:moveTo>
                    <a:pt x="31" y="0"/>
                  </a:moveTo>
                  <a:cubicBezTo>
                    <a:pt x="22" y="0"/>
                    <a:pt x="15" y="2"/>
                    <a:pt x="9" y="8"/>
                  </a:cubicBezTo>
                  <a:cubicBezTo>
                    <a:pt x="3" y="13"/>
                    <a:pt x="0" y="22"/>
                    <a:pt x="0" y="3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8"/>
                    <a:pt x="3" y="177"/>
                    <a:pt x="11" y="182"/>
                  </a:cubicBezTo>
                  <a:cubicBezTo>
                    <a:pt x="15" y="184"/>
                    <a:pt x="18" y="186"/>
                    <a:pt x="22" y="186"/>
                  </a:cubicBezTo>
                  <a:cubicBezTo>
                    <a:pt x="25" y="187"/>
                    <a:pt x="28" y="187"/>
                    <a:pt x="30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0" y="169"/>
                    <a:pt x="26" y="169"/>
                    <a:pt x="23" y="167"/>
                  </a:cubicBezTo>
                  <a:cubicBezTo>
                    <a:pt x="19" y="165"/>
                    <a:pt x="17" y="161"/>
                    <a:pt x="17" y="154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100" y="101"/>
                    <a:pt x="102" y="99"/>
                    <a:pt x="102" y="96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28"/>
                    <a:pt x="18" y="24"/>
                    <a:pt x="21" y="21"/>
                  </a:cubicBezTo>
                  <a:cubicBezTo>
                    <a:pt x="23" y="19"/>
                    <a:pt x="27" y="17"/>
                    <a:pt x="33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7924800" y="1625600"/>
              <a:ext cx="420687" cy="69691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9" y="8"/>
                </a:cxn>
                <a:cxn ang="0">
                  <a:pos x="0" y="34"/>
                </a:cxn>
                <a:cxn ang="0">
                  <a:pos x="0" y="186"/>
                </a:cxn>
                <a:cxn ang="0">
                  <a:pos x="17" y="186"/>
                </a:cxn>
                <a:cxn ang="0">
                  <a:pos x="17" y="103"/>
                </a:cxn>
                <a:cxn ang="0">
                  <a:pos x="98" y="101"/>
                </a:cxn>
                <a:cxn ang="0">
                  <a:pos x="102" y="96"/>
                </a:cxn>
                <a:cxn ang="0">
                  <a:pos x="102" y="87"/>
                </a:cxn>
                <a:cxn ang="0">
                  <a:pos x="17" y="85"/>
                </a:cxn>
                <a:cxn ang="0">
                  <a:pos x="17" y="34"/>
                </a:cxn>
                <a:cxn ang="0">
                  <a:pos x="21" y="21"/>
                </a:cxn>
                <a:cxn ang="0">
                  <a:pos x="33" y="17"/>
                </a:cxn>
                <a:cxn ang="0">
                  <a:pos x="112" y="17"/>
                </a:cxn>
                <a:cxn ang="0">
                  <a:pos x="112" y="3"/>
                </a:cxn>
                <a:cxn ang="0">
                  <a:pos x="33" y="0"/>
                </a:cxn>
                <a:cxn ang="0">
                  <a:pos x="31" y="0"/>
                </a:cxn>
              </a:cxnLst>
              <a:rect l="0" t="0" r="r" b="b"/>
              <a:pathLst>
                <a:path w="112" h="186">
                  <a:moveTo>
                    <a:pt x="31" y="0"/>
                  </a:moveTo>
                  <a:cubicBezTo>
                    <a:pt x="22" y="0"/>
                    <a:pt x="15" y="2"/>
                    <a:pt x="9" y="8"/>
                  </a:cubicBezTo>
                  <a:cubicBezTo>
                    <a:pt x="3" y="13"/>
                    <a:pt x="0" y="22"/>
                    <a:pt x="0" y="3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100" y="101"/>
                    <a:pt x="102" y="99"/>
                    <a:pt x="102" y="96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28"/>
                    <a:pt x="19" y="24"/>
                    <a:pt x="21" y="21"/>
                  </a:cubicBezTo>
                  <a:cubicBezTo>
                    <a:pt x="23" y="19"/>
                    <a:pt x="27" y="17"/>
                    <a:pt x="33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8439150" y="1625600"/>
              <a:ext cx="423862" cy="70167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9" y="8"/>
                </a:cxn>
                <a:cxn ang="0">
                  <a:pos x="0" y="34"/>
                </a:cxn>
                <a:cxn ang="0">
                  <a:pos x="0" y="154"/>
                </a:cxn>
                <a:cxn ang="0">
                  <a:pos x="12" y="182"/>
                </a:cxn>
                <a:cxn ang="0">
                  <a:pos x="22" y="186"/>
                </a:cxn>
                <a:cxn ang="0">
                  <a:pos x="31" y="187"/>
                </a:cxn>
                <a:cxn ang="0">
                  <a:pos x="36" y="187"/>
                </a:cxn>
                <a:cxn ang="0">
                  <a:pos x="113" y="183"/>
                </a:cxn>
                <a:cxn ang="0">
                  <a:pos x="113" y="169"/>
                </a:cxn>
                <a:cxn ang="0">
                  <a:pos x="36" y="169"/>
                </a:cxn>
                <a:cxn ang="0">
                  <a:pos x="24" y="167"/>
                </a:cxn>
                <a:cxn ang="0">
                  <a:pos x="18" y="154"/>
                </a:cxn>
                <a:cxn ang="0">
                  <a:pos x="18" y="103"/>
                </a:cxn>
                <a:cxn ang="0">
                  <a:pos x="98" y="101"/>
                </a:cxn>
                <a:cxn ang="0">
                  <a:pos x="103" y="96"/>
                </a:cxn>
                <a:cxn ang="0">
                  <a:pos x="103" y="87"/>
                </a:cxn>
                <a:cxn ang="0">
                  <a:pos x="18" y="85"/>
                </a:cxn>
                <a:cxn ang="0">
                  <a:pos x="18" y="34"/>
                </a:cxn>
                <a:cxn ang="0">
                  <a:pos x="21" y="21"/>
                </a:cxn>
                <a:cxn ang="0">
                  <a:pos x="34" y="17"/>
                </a:cxn>
                <a:cxn ang="0">
                  <a:pos x="113" y="17"/>
                </a:cxn>
                <a:cxn ang="0">
                  <a:pos x="113" y="3"/>
                </a:cxn>
                <a:cxn ang="0">
                  <a:pos x="34" y="0"/>
                </a:cxn>
                <a:cxn ang="0">
                  <a:pos x="32" y="0"/>
                </a:cxn>
              </a:cxnLst>
              <a:rect l="0" t="0" r="r" b="b"/>
              <a:pathLst>
                <a:path w="113" h="187">
                  <a:moveTo>
                    <a:pt x="32" y="0"/>
                  </a:moveTo>
                  <a:cubicBezTo>
                    <a:pt x="23" y="0"/>
                    <a:pt x="16" y="2"/>
                    <a:pt x="9" y="8"/>
                  </a:cubicBezTo>
                  <a:cubicBezTo>
                    <a:pt x="3" y="13"/>
                    <a:pt x="0" y="22"/>
                    <a:pt x="0" y="3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8"/>
                    <a:pt x="4" y="177"/>
                    <a:pt x="12" y="182"/>
                  </a:cubicBezTo>
                  <a:cubicBezTo>
                    <a:pt x="16" y="184"/>
                    <a:pt x="19" y="186"/>
                    <a:pt x="22" y="186"/>
                  </a:cubicBezTo>
                  <a:cubicBezTo>
                    <a:pt x="26" y="187"/>
                    <a:pt x="29" y="187"/>
                    <a:pt x="31" y="187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113" y="183"/>
                    <a:pt x="113" y="183"/>
                    <a:pt x="113" y="183"/>
                  </a:cubicBezTo>
                  <a:cubicBezTo>
                    <a:pt x="113" y="169"/>
                    <a:pt x="113" y="169"/>
                    <a:pt x="113" y="169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1" y="169"/>
                    <a:pt x="27" y="169"/>
                    <a:pt x="24" y="167"/>
                  </a:cubicBezTo>
                  <a:cubicBezTo>
                    <a:pt x="20" y="165"/>
                    <a:pt x="18" y="161"/>
                    <a:pt x="18" y="154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101" y="101"/>
                    <a:pt x="103" y="99"/>
                    <a:pt x="103" y="96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28"/>
                    <a:pt x="19" y="24"/>
                    <a:pt x="21" y="21"/>
                  </a:cubicBezTo>
                  <a:cubicBezTo>
                    <a:pt x="23" y="19"/>
                    <a:pt x="28" y="17"/>
                    <a:pt x="3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8997950" y="1625600"/>
              <a:ext cx="449262" cy="696913"/>
            </a:xfrm>
            <a:custGeom>
              <a:avLst/>
              <a:gdLst/>
              <a:ahLst/>
              <a:cxnLst>
                <a:cxn ang="0">
                  <a:pos x="110" y="170"/>
                </a:cxn>
                <a:cxn ang="0">
                  <a:pos x="120" y="134"/>
                </a:cxn>
                <a:cxn ang="0">
                  <a:pos x="111" y="102"/>
                </a:cxn>
                <a:cxn ang="0">
                  <a:pos x="96" y="89"/>
                </a:cxn>
                <a:cxn ang="0">
                  <a:pos x="112" y="76"/>
                </a:cxn>
                <a:cxn ang="0">
                  <a:pos x="119" y="48"/>
                </a:cxn>
                <a:cxn ang="0">
                  <a:pos x="116" y="31"/>
                </a:cxn>
                <a:cxn ang="0">
                  <a:pos x="70" y="0"/>
                </a:cxn>
                <a:cxn ang="0">
                  <a:pos x="0" y="0"/>
                </a:cxn>
                <a:cxn ang="0">
                  <a:pos x="0" y="186"/>
                </a:cxn>
                <a:cxn ang="0">
                  <a:pos x="70" y="186"/>
                </a:cxn>
                <a:cxn ang="0">
                  <a:pos x="110" y="170"/>
                </a:cxn>
                <a:cxn ang="0">
                  <a:pos x="70" y="169"/>
                </a:cxn>
                <a:cxn ang="0">
                  <a:pos x="18" y="169"/>
                </a:cxn>
                <a:cxn ang="0">
                  <a:pos x="18" y="97"/>
                </a:cxn>
                <a:cxn ang="0">
                  <a:pos x="70" y="97"/>
                </a:cxn>
                <a:cxn ang="0">
                  <a:pos x="93" y="108"/>
                </a:cxn>
                <a:cxn ang="0">
                  <a:pos x="102" y="133"/>
                </a:cxn>
                <a:cxn ang="0">
                  <a:pos x="70" y="169"/>
                </a:cxn>
                <a:cxn ang="0">
                  <a:pos x="93" y="72"/>
                </a:cxn>
                <a:cxn ang="0">
                  <a:pos x="70" y="80"/>
                </a:cxn>
                <a:cxn ang="0">
                  <a:pos x="18" y="80"/>
                </a:cxn>
                <a:cxn ang="0">
                  <a:pos x="18" y="17"/>
                </a:cxn>
                <a:cxn ang="0">
                  <a:pos x="70" y="17"/>
                </a:cxn>
                <a:cxn ang="0">
                  <a:pos x="101" y="47"/>
                </a:cxn>
                <a:cxn ang="0">
                  <a:pos x="93" y="72"/>
                </a:cxn>
              </a:cxnLst>
              <a:rect l="0" t="0" r="r" b="b"/>
              <a:pathLst>
                <a:path w="120" h="186">
                  <a:moveTo>
                    <a:pt x="110" y="170"/>
                  </a:moveTo>
                  <a:cubicBezTo>
                    <a:pt x="116" y="160"/>
                    <a:pt x="120" y="148"/>
                    <a:pt x="120" y="134"/>
                  </a:cubicBezTo>
                  <a:cubicBezTo>
                    <a:pt x="120" y="120"/>
                    <a:pt x="117" y="110"/>
                    <a:pt x="111" y="102"/>
                  </a:cubicBezTo>
                  <a:cubicBezTo>
                    <a:pt x="106" y="96"/>
                    <a:pt x="102" y="92"/>
                    <a:pt x="96" y="89"/>
                  </a:cubicBezTo>
                  <a:cubicBezTo>
                    <a:pt x="103" y="87"/>
                    <a:pt x="108" y="82"/>
                    <a:pt x="112" y="76"/>
                  </a:cubicBezTo>
                  <a:cubicBezTo>
                    <a:pt x="117" y="68"/>
                    <a:pt x="119" y="59"/>
                    <a:pt x="119" y="48"/>
                  </a:cubicBezTo>
                  <a:cubicBezTo>
                    <a:pt x="119" y="42"/>
                    <a:pt x="118" y="36"/>
                    <a:pt x="116" y="31"/>
                  </a:cubicBezTo>
                  <a:cubicBezTo>
                    <a:pt x="110" y="10"/>
                    <a:pt x="94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70" y="186"/>
                    <a:pt x="70" y="186"/>
                    <a:pt x="70" y="186"/>
                  </a:cubicBezTo>
                  <a:cubicBezTo>
                    <a:pt x="89" y="186"/>
                    <a:pt x="102" y="181"/>
                    <a:pt x="110" y="170"/>
                  </a:cubicBezTo>
                  <a:moveTo>
                    <a:pt x="70" y="169"/>
                  </a:moveTo>
                  <a:cubicBezTo>
                    <a:pt x="18" y="169"/>
                    <a:pt x="18" y="169"/>
                    <a:pt x="18" y="169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80" y="97"/>
                    <a:pt x="87" y="101"/>
                    <a:pt x="93" y="108"/>
                  </a:cubicBezTo>
                  <a:cubicBezTo>
                    <a:pt x="99" y="114"/>
                    <a:pt x="102" y="123"/>
                    <a:pt x="102" y="133"/>
                  </a:cubicBezTo>
                  <a:cubicBezTo>
                    <a:pt x="102" y="157"/>
                    <a:pt x="91" y="169"/>
                    <a:pt x="70" y="169"/>
                  </a:cubicBezTo>
                  <a:moveTo>
                    <a:pt x="93" y="72"/>
                  </a:moveTo>
                  <a:cubicBezTo>
                    <a:pt x="87" y="77"/>
                    <a:pt x="80" y="80"/>
                    <a:pt x="70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91" y="17"/>
                    <a:pt x="101" y="27"/>
                    <a:pt x="101" y="47"/>
                  </a:cubicBezTo>
                  <a:cubicBezTo>
                    <a:pt x="101" y="58"/>
                    <a:pt x="98" y="66"/>
                    <a:pt x="93" y="72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2"/>
            <p:cNvSpPr>
              <a:spLocks noEditPoints="1"/>
            </p:cNvSpPr>
            <p:nvPr userDrawn="1"/>
          </p:nvSpPr>
          <p:spPr bwMode="auto">
            <a:xfrm>
              <a:off x="10182225" y="1625600"/>
              <a:ext cx="481012" cy="696913"/>
            </a:xfrm>
            <a:custGeom>
              <a:avLst/>
              <a:gdLst/>
              <a:ahLst/>
              <a:cxnLst>
                <a:cxn ang="0">
                  <a:pos x="88" y="109"/>
                </a:cxn>
                <a:cxn ang="0">
                  <a:pos x="103" y="103"/>
                </a:cxn>
                <a:cxn ang="0">
                  <a:pos x="113" y="94"/>
                </a:cxn>
                <a:cxn ang="0">
                  <a:pos x="119" y="79"/>
                </a:cxn>
                <a:cxn ang="0">
                  <a:pos x="122" y="55"/>
                </a:cxn>
                <a:cxn ang="0">
                  <a:pos x="77" y="0"/>
                </a:cxn>
                <a:cxn ang="0">
                  <a:pos x="0" y="0"/>
                </a:cxn>
                <a:cxn ang="0">
                  <a:pos x="0" y="186"/>
                </a:cxn>
                <a:cxn ang="0">
                  <a:pos x="18" y="186"/>
                </a:cxn>
                <a:cxn ang="0">
                  <a:pos x="18" y="106"/>
                </a:cxn>
                <a:cxn ang="0">
                  <a:pos x="42" y="108"/>
                </a:cxn>
                <a:cxn ang="0">
                  <a:pos x="69" y="109"/>
                </a:cxn>
                <a:cxn ang="0">
                  <a:pos x="108" y="186"/>
                </a:cxn>
                <a:cxn ang="0">
                  <a:pos x="128" y="186"/>
                </a:cxn>
                <a:cxn ang="0">
                  <a:pos x="88" y="109"/>
                </a:cxn>
                <a:cxn ang="0">
                  <a:pos x="104" y="54"/>
                </a:cxn>
                <a:cxn ang="0">
                  <a:pos x="98" y="83"/>
                </a:cxn>
                <a:cxn ang="0">
                  <a:pos x="77" y="91"/>
                </a:cxn>
                <a:cxn ang="0">
                  <a:pos x="18" y="91"/>
                </a:cxn>
                <a:cxn ang="0">
                  <a:pos x="18" y="18"/>
                </a:cxn>
                <a:cxn ang="0">
                  <a:pos x="77" y="18"/>
                </a:cxn>
                <a:cxn ang="0">
                  <a:pos x="95" y="23"/>
                </a:cxn>
                <a:cxn ang="0">
                  <a:pos x="102" y="35"/>
                </a:cxn>
                <a:cxn ang="0">
                  <a:pos x="104" y="54"/>
                </a:cxn>
              </a:cxnLst>
              <a:rect l="0" t="0" r="r" b="b"/>
              <a:pathLst>
                <a:path w="128" h="186">
                  <a:moveTo>
                    <a:pt x="88" y="109"/>
                  </a:moveTo>
                  <a:cubicBezTo>
                    <a:pt x="94" y="108"/>
                    <a:pt x="99" y="106"/>
                    <a:pt x="103" y="103"/>
                  </a:cubicBezTo>
                  <a:cubicBezTo>
                    <a:pt x="107" y="101"/>
                    <a:pt x="110" y="98"/>
                    <a:pt x="113" y="94"/>
                  </a:cubicBezTo>
                  <a:cubicBezTo>
                    <a:pt x="115" y="91"/>
                    <a:pt x="117" y="85"/>
                    <a:pt x="119" y="79"/>
                  </a:cubicBezTo>
                  <a:cubicBezTo>
                    <a:pt x="121" y="72"/>
                    <a:pt x="122" y="64"/>
                    <a:pt x="122" y="55"/>
                  </a:cubicBezTo>
                  <a:cubicBezTo>
                    <a:pt x="122" y="18"/>
                    <a:pt x="107" y="0"/>
                    <a:pt x="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21" y="107"/>
                    <a:pt x="28" y="107"/>
                    <a:pt x="42" y="108"/>
                  </a:cubicBezTo>
                  <a:cubicBezTo>
                    <a:pt x="57" y="109"/>
                    <a:pt x="66" y="109"/>
                    <a:pt x="69" y="109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28" y="186"/>
                    <a:pt x="128" y="186"/>
                    <a:pt x="128" y="186"/>
                  </a:cubicBezTo>
                  <a:lnTo>
                    <a:pt x="88" y="109"/>
                  </a:lnTo>
                  <a:close/>
                  <a:moveTo>
                    <a:pt x="104" y="54"/>
                  </a:moveTo>
                  <a:cubicBezTo>
                    <a:pt x="104" y="67"/>
                    <a:pt x="102" y="77"/>
                    <a:pt x="98" y="83"/>
                  </a:cubicBezTo>
                  <a:cubicBezTo>
                    <a:pt x="95" y="88"/>
                    <a:pt x="88" y="91"/>
                    <a:pt x="77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84" y="18"/>
                    <a:pt x="91" y="20"/>
                    <a:pt x="95" y="23"/>
                  </a:cubicBezTo>
                  <a:cubicBezTo>
                    <a:pt x="98" y="26"/>
                    <a:pt x="100" y="29"/>
                    <a:pt x="102" y="35"/>
                  </a:cubicBezTo>
                  <a:cubicBezTo>
                    <a:pt x="103" y="40"/>
                    <a:pt x="104" y="46"/>
                    <a:pt x="104" y="54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10768013" y="1625600"/>
              <a:ext cx="423862" cy="70167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4"/>
                </a:cxn>
                <a:cxn ang="0">
                  <a:pos x="0" y="154"/>
                </a:cxn>
                <a:cxn ang="0">
                  <a:pos x="12" y="182"/>
                </a:cxn>
                <a:cxn ang="0">
                  <a:pos x="23" y="186"/>
                </a:cxn>
                <a:cxn ang="0">
                  <a:pos x="31" y="187"/>
                </a:cxn>
                <a:cxn ang="0">
                  <a:pos x="36" y="187"/>
                </a:cxn>
                <a:cxn ang="0">
                  <a:pos x="113" y="183"/>
                </a:cxn>
                <a:cxn ang="0">
                  <a:pos x="113" y="169"/>
                </a:cxn>
                <a:cxn ang="0">
                  <a:pos x="36" y="169"/>
                </a:cxn>
                <a:cxn ang="0">
                  <a:pos x="24" y="167"/>
                </a:cxn>
                <a:cxn ang="0">
                  <a:pos x="18" y="154"/>
                </a:cxn>
                <a:cxn ang="0">
                  <a:pos x="18" y="103"/>
                </a:cxn>
                <a:cxn ang="0">
                  <a:pos x="98" y="101"/>
                </a:cxn>
                <a:cxn ang="0">
                  <a:pos x="103" y="96"/>
                </a:cxn>
                <a:cxn ang="0">
                  <a:pos x="103" y="87"/>
                </a:cxn>
                <a:cxn ang="0">
                  <a:pos x="18" y="85"/>
                </a:cxn>
                <a:cxn ang="0">
                  <a:pos x="18" y="34"/>
                </a:cxn>
                <a:cxn ang="0">
                  <a:pos x="22" y="21"/>
                </a:cxn>
                <a:cxn ang="0">
                  <a:pos x="34" y="17"/>
                </a:cxn>
                <a:cxn ang="0">
                  <a:pos x="113" y="17"/>
                </a:cxn>
                <a:cxn ang="0">
                  <a:pos x="113" y="3"/>
                </a:cxn>
                <a:cxn ang="0">
                  <a:pos x="34" y="0"/>
                </a:cxn>
                <a:cxn ang="0">
                  <a:pos x="32" y="0"/>
                </a:cxn>
              </a:cxnLst>
              <a:rect l="0" t="0" r="r" b="b"/>
              <a:pathLst>
                <a:path w="113" h="187">
                  <a:moveTo>
                    <a:pt x="32" y="0"/>
                  </a:moveTo>
                  <a:cubicBezTo>
                    <a:pt x="23" y="0"/>
                    <a:pt x="16" y="2"/>
                    <a:pt x="10" y="8"/>
                  </a:cubicBezTo>
                  <a:cubicBezTo>
                    <a:pt x="4" y="13"/>
                    <a:pt x="0" y="22"/>
                    <a:pt x="0" y="3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8"/>
                    <a:pt x="4" y="177"/>
                    <a:pt x="12" y="182"/>
                  </a:cubicBezTo>
                  <a:cubicBezTo>
                    <a:pt x="16" y="184"/>
                    <a:pt x="19" y="186"/>
                    <a:pt x="23" y="186"/>
                  </a:cubicBezTo>
                  <a:cubicBezTo>
                    <a:pt x="26" y="187"/>
                    <a:pt x="29" y="187"/>
                    <a:pt x="31" y="187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113" y="183"/>
                    <a:pt x="113" y="183"/>
                    <a:pt x="113" y="183"/>
                  </a:cubicBezTo>
                  <a:cubicBezTo>
                    <a:pt x="113" y="169"/>
                    <a:pt x="113" y="169"/>
                    <a:pt x="113" y="169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1" y="169"/>
                    <a:pt x="27" y="169"/>
                    <a:pt x="24" y="167"/>
                  </a:cubicBezTo>
                  <a:cubicBezTo>
                    <a:pt x="20" y="165"/>
                    <a:pt x="18" y="161"/>
                    <a:pt x="18" y="154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101" y="101"/>
                    <a:pt x="103" y="99"/>
                    <a:pt x="103" y="96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28"/>
                    <a:pt x="19" y="24"/>
                    <a:pt x="22" y="21"/>
                  </a:cubicBezTo>
                  <a:cubicBezTo>
                    <a:pt x="24" y="19"/>
                    <a:pt x="28" y="17"/>
                    <a:pt x="3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8888413" y="2668588"/>
              <a:ext cx="446087" cy="712788"/>
            </a:xfrm>
            <a:custGeom>
              <a:avLst/>
              <a:gdLst/>
              <a:ahLst/>
              <a:cxnLst>
                <a:cxn ang="0">
                  <a:pos x="78" y="88"/>
                </a:cxn>
                <a:cxn ang="0">
                  <a:pos x="45" y="88"/>
                </a:cxn>
                <a:cxn ang="0">
                  <a:pos x="30" y="86"/>
                </a:cxn>
                <a:cxn ang="0">
                  <a:pos x="24" y="84"/>
                </a:cxn>
                <a:cxn ang="0">
                  <a:pos x="20" y="78"/>
                </a:cxn>
                <a:cxn ang="0">
                  <a:pos x="17" y="63"/>
                </a:cxn>
                <a:cxn ang="0">
                  <a:pos x="17" y="47"/>
                </a:cxn>
                <a:cxn ang="0">
                  <a:pos x="25" y="23"/>
                </a:cxn>
                <a:cxn ang="0">
                  <a:pos x="48" y="18"/>
                </a:cxn>
                <a:cxn ang="0">
                  <a:pos x="112" y="20"/>
                </a:cxn>
                <a:cxn ang="0">
                  <a:pos x="112" y="6"/>
                </a:cxn>
                <a:cxn ang="0">
                  <a:pos x="111" y="6"/>
                </a:cxn>
                <a:cxn ang="0">
                  <a:pos x="80" y="2"/>
                </a:cxn>
                <a:cxn ang="0">
                  <a:pos x="49" y="0"/>
                </a:cxn>
                <a:cxn ang="0">
                  <a:pos x="14" y="9"/>
                </a:cxn>
                <a:cxn ang="0">
                  <a:pos x="0" y="47"/>
                </a:cxn>
                <a:cxn ang="0">
                  <a:pos x="0" y="63"/>
                </a:cxn>
                <a:cxn ang="0">
                  <a:pos x="4" y="87"/>
                </a:cxn>
                <a:cxn ang="0">
                  <a:pos x="45" y="106"/>
                </a:cxn>
                <a:cxn ang="0">
                  <a:pos x="78" y="106"/>
                </a:cxn>
                <a:cxn ang="0">
                  <a:pos x="96" y="112"/>
                </a:cxn>
                <a:cxn ang="0">
                  <a:pos x="102" y="131"/>
                </a:cxn>
                <a:cxn ang="0">
                  <a:pos x="102" y="148"/>
                </a:cxn>
                <a:cxn ang="0">
                  <a:pos x="94" y="166"/>
                </a:cxn>
                <a:cxn ang="0">
                  <a:pos x="86" y="170"/>
                </a:cxn>
                <a:cxn ang="0">
                  <a:pos x="77" y="172"/>
                </a:cxn>
                <a:cxn ang="0">
                  <a:pos x="52" y="173"/>
                </a:cxn>
                <a:cxn ang="0">
                  <a:pos x="6" y="170"/>
                </a:cxn>
                <a:cxn ang="0">
                  <a:pos x="5" y="170"/>
                </a:cxn>
                <a:cxn ang="0">
                  <a:pos x="5" y="185"/>
                </a:cxn>
                <a:cxn ang="0">
                  <a:pos x="6" y="185"/>
                </a:cxn>
                <a:cxn ang="0">
                  <a:pos x="37" y="189"/>
                </a:cxn>
                <a:cxn ang="0">
                  <a:pos x="72" y="190"/>
                </a:cxn>
                <a:cxn ang="0">
                  <a:pos x="97" y="186"/>
                </a:cxn>
                <a:cxn ang="0">
                  <a:pos x="119" y="148"/>
                </a:cxn>
                <a:cxn ang="0">
                  <a:pos x="119" y="131"/>
                </a:cxn>
                <a:cxn ang="0">
                  <a:pos x="112" y="102"/>
                </a:cxn>
                <a:cxn ang="0">
                  <a:pos x="78" y="88"/>
                </a:cxn>
              </a:cxnLst>
              <a:rect l="0" t="0" r="r" b="b"/>
              <a:pathLst>
                <a:path w="119" h="190">
                  <a:moveTo>
                    <a:pt x="7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39" y="88"/>
                    <a:pt x="34" y="87"/>
                    <a:pt x="30" y="86"/>
                  </a:cubicBezTo>
                  <a:cubicBezTo>
                    <a:pt x="28" y="86"/>
                    <a:pt x="26" y="85"/>
                    <a:pt x="24" y="84"/>
                  </a:cubicBezTo>
                  <a:cubicBezTo>
                    <a:pt x="23" y="83"/>
                    <a:pt x="21" y="81"/>
                    <a:pt x="20" y="78"/>
                  </a:cubicBezTo>
                  <a:cubicBezTo>
                    <a:pt x="19" y="77"/>
                    <a:pt x="17" y="73"/>
                    <a:pt x="17" y="63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35"/>
                    <a:pt x="20" y="27"/>
                    <a:pt x="25" y="23"/>
                  </a:cubicBezTo>
                  <a:cubicBezTo>
                    <a:pt x="30" y="19"/>
                    <a:pt x="37" y="18"/>
                    <a:pt x="48" y="18"/>
                  </a:cubicBezTo>
                  <a:cubicBezTo>
                    <a:pt x="57" y="18"/>
                    <a:pt x="112" y="20"/>
                    <a:pt x="112" y="2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4" y="5"/>
                    <a:pt x="94" y="4"/>
                    <a:pt x="80" y="2"/>
                  </a:cubicBezTo>
                  <a:cubicBezTo>
                    <a:pt x="66" y="1"/>
                    <a:pt x="56" y="0"/>
                    <a:pt x="49" y="0"/>
                  </a:cubicBezTo>
                  <a:cubicBezTo>
                    <a:pt x="35" y="0"/>
                    <a:pt x="23" y="3"/>
                    <a:pt x="14" y="9"/>
                  </a:cubicBezTo>
                  <a:cubicBezTo>
                    <a:pt x="4" y="16"/>
                    <a:pt x="0" y="28"/>
                    <a:pt x="0" y="4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3"/>
                    <a:pt x="1" y="81"/>
                    <a:pt x="4" y="87"/>
                  </a:cubicBezTo>
                  <a:cubicBezTo>
                    <a:pt x="9" y="100"/>
                    <a:pt x="23" y="106"/>
                    <a:pt x="45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87" y="106"/>
                    <a:pt x="93" y="108"/>
                    <a:pt x="96" y="112"/>
                  </a:cubicBezTo>
                  <a:cubicBezTo>
                    <a:pt x="100" y="116"/>
                    <a:pt x="102" y="122"/>
                    <a:pt x="102" y="131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56"/>
                    <a:pt x="99" y="162"/>
                    <a:pt x="94" y="166"/>
                  </a:cubicBezTo>
                  <a:cubicBezTo>
                    <a:pt x="92" y="168"/>
                    <a:pt x="89" y="169"/>
                    <a:pt x="86" y="170"/>
                  </a:cubicBezTo>
                  <a:cubicBezTo>
                    <a:pt x="83" y="171"/>
                    <a:pt x="79" y="172"/>
                    <a:pt x="77" y="172"/>
                  </a:cubicBezTo>
                  <a:cubicBezTo>
                    <a:pt x="74" y="173"/>
                    <a:pt x="66" y="173"/>
                    <a:pt x="52" y="173"/>
                  </a:cubicBezTo>
                  <a:cubicBezTo>
                    <a:pt x="38" y="173"/>
                    <a:pt x="22" y="172"/>
                    <a:pt x="6" y="17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12" y="186"/>
                    <a:pt x="22" y="187"/>
                    <a:pt x="37" y="189"/>
                  </a:cubicBezTo>
                  <a:cubicBezTo>
                    <a:pt x="51" y="190"/>
                    <a:pt x="63" y="190"/>
                    <a:pt x="72" y="190"/>
                  </a:cubicBezTo>
                  <a:cubicBezTo>
                    <a:pt x="80" y="190"/>
                    <a:pt x="89" y="189"/>
                    <a:pt x="97" y="186"/>
                  </a:cubicBezTo>
                  <a:cubicBezTo>
                    <a:pt x="112" y="180"/>
                    <a:pt x="119" y="167"/>
                    <a:pt x="119" y="148"/>
                  </a:cubicBezTo>
                  <a:cubicBezTo>
                    <a:pt x="119" y="131"/>
                    <a:pt x="119" y="131"/>
                    <a:pt x="119" y="131"/>
                  </a:cubicBezTo>
                  <a:cubicBezTo>
                    <a:pt x="119" y="119"/>
                    <a:pt x="117" y="109"/>
                    <a:pt x="112" y="102"/>
                  </a:cubicBezTo>
                  <a:cubicBezTo>
                    <a:pt x="106" y="92"/>
                    <a:pt x="95" y="88"/>
                    <a:pt x="78" y="88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15"/>
            <p:cNvSpPr>
              <a:spLocks noEditPoints="1"/>
            </p:cNvSpPr>
            <p:nvPr userDrawn="1"/>
          </p:nvSpPr>
          <p:spPr bwMode="auto">
            <a:xfrm>
              <a:off x="10055225" y="2674938"/>
              <a:ext cx="476250" cy="698500"/>
            </a:xfrm>
            <a:custGeom>
              <a:avLst/>
              <a:gdLst/>
              <a:ahLst/>
              <a:cxnLst>
                <a:cxn ang="0">
                  <a:pos x="103" y="104"/>
                </a:cxn>
                <a:cxn ang="0">
                  <a:pos x="112" y="95"/>
                </a:cxn>
                <a:cxn ang="0">
                  <a:pos x="119" y="79"/>
                </a:cxn>
                <a:cxn ang="0">
                  <a:pos x="122" y="55"/>
                </a:cxn>
                <a:cxn ang="0">
                  <a:pos x="77" y="0"/>
                </a:cxn>
                <a:cxn ang="0">
                  <a:pos x="0" y="0"/>
                </a:cxn>
                <a:cxn ang="0">
                  <a:pos x="0" y="186"/>
                </a:cxn>
                <a:cxn ang="0">
                  <a:pos x="18" y="186"/>
                </a:cxn>
                <a:cxn ang="0">
                  <a:pos x="18" y="107"/>
                </a:cxn>
                <a:cxn ang="0">
                  <a:pos x="41" y="108"/>
                </a:cxn>
                <a:cxn ang="0">
                  <a:pos x="69" y="110"/>
                </a:cxn>
                <a:cxn ang="0">
                  <a:pos x="108" y="186"/>
                </a:cxn>
                <a:cxn ang="0">
                  <a:pos x="127" y="186"/>
                </a:cxn>
                <a:cxn ang="0">
                  <a:pos x="88" y="109"/>
                </a:cxn>
                <a:cxn ang="0">
                  <a:pos x="103" y="104"/>
                </a:cxn>
                <a:cxn ang="0">
                  <a:pos x="104" y="54"/>
                </a:cxn>
                <a:cxn ang="0">
                  <a:pos x="98" y="83"/>
                </a:cxn>
                <a:cxn ang="0">
                  <a:pos x="77" y="91"/>
                </a:cxn>
                <a:cxn ang="0">
                  <a:pos x="18" y="91"/>
                </a:cxn>
                <a:cxn ang="0">
                  <a:pos x="18" y="18"/>
                </a:cxn>
                <a:cxn ang="0">
                  <a:pos x="77" y="18"/>
                </a:cxn>
                <a:cxn ang="0">
                  <a:pos x="95" y="24"/>
                </a:cxn>
                <a:cxn ang="0">
                  <a:pos x="101" y="35"/>
                </a:cxn>
                <a:cxn ang="0">
                  <a:pos x="104" y="54"/>
                </a:cxn>
              </a:cxnLst>
              <a:rect l="0" t="0" r="r" b="b"/>
              <a:pathLst>
                <a:path w="127" h="186">
                  <a:moveTo>
                    <a:pt x="103" y="104"/>
                  </a:moveTo>
                  <a:cubicBezTo>
                    <a:pt x="107" y="101"/>
                    <a:pt x="110" y="98"/>
                    <a:pt x="112" y="95"/>
                  </a:cubicBezTo>
                  <a:cubicBezTo>
                    <a:pt x="115" y="91"/>
                    <a:pt x="117" y="86"/>
                    <a:pt x="119" y="79"/>
                  </a:cubicBezTo>
                  <a:cubicBezTo>
                    <a:pt x="121" y="72"/>
                    <a:pt x="122" y="64"/>
                    <a:pt x="122" y="55"/>
                  </a:cubicBezTo>
                  <a:cubicBezTo>
                    <a:pt x="122" y="18"/>
                    <a:pt x="107" y="0"/>
                    <a:pt x="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21" y="107"/>
                    <a:pt x="27" y="107"/>
                    <a:pt x="41" y="108"/>
                  </a:cubicBezTo>
                  <a:cubicBezTo>
                    <a:pt x="56" y="109"/>
                    <a:pt x="65" y="109"/>
                    <a:pt x="69" y="110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93" y="108"/>
                    <a:pt x="98" y="106"/>
                    <a:pt x="103" y="104"/>
                  </a:cubicBezTo>
                  <a:moveTo>
                    <a:pt x="104" y="54"/>
                  </a:moveTo>
                  <a:cubicBezTo>
                    <a:pt x="104" y="67"/>
                    <a:pt x="102" y="77"/>
                    <a:pt x="98" y="83"/>
                  </a:cubicBezTo>
                  <a:cubicBezTo>
                    <a:pt x="95" y="88"/>
                    <a:pt x="88" y="91"/>
                    <a:pt x="77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84" y="18"/>
                    <a:pt x="90" y="20"/>
                    <a:pt x="95" y="24"/>
                  </a:cubicBezTo>
                  <a:cubicBezTo>
                    <a:pt x="98" y="26"/>
                    <a:pt x="100" y="30"/>
                    <a:pt x="101" y="35"/>
                  </a:cubicBezTo>
                  <a:cubicBezTo>
                    <a:pt x="103" y="40"/>
                    <a:pt x="104" y="46"/>
                    <a:pt x="104" y="54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6"/>
            <p:cNvSpPr>
              <a:spLocks noEditPoints="1"/>
            </p:cNvSpPr>
            <p:nvPr userDrawn="1"/>
          </p:nvSpPr>
          <p:spPr bwMode="auto">
            <a:xfrm>
              <a:off x="10652125" y="2674938"/>
              <a:ext cx="479425" cy="698500"/>
            </a:xfrm>
            <a:custGeom>
              <a:avLst/>
              <a:gdLst/>
              <a:ahLst/>
              <a:cxnLst>
                <a:cxn ang="0">
                  <a:pos x="103" y="104"/>
                </a:cxn>
                <a:cxn ang="0">
                  <a:pos x="113" y="95"/>
                </a:cxn>
                <a:cxn ang="0">
                  <a:pos x="119" y="79"/>
                </a:cxn>
                <a:cxn ang="0">
                  <a:pos x="122" y="55"/>
                </a:cxn>
                <a:cxn ang="0">
                  <a:pos x="77" y="0"/>
                </a:cxn>
                <a:cxn ang="0">
                  <a:pos x="0" y="0"/>
                </a:cxn>
                <a:cxn ang="0">
                  <a:pos x="0" y="186"/>
                </a:cxn>
                <a:cxn ang="0">
                  <a:pos x="18" y="186"/>
                </a:cxn>
                <a:cxn ang="0">
                  <a:pos x="18" y="107"/>
                </a:cxn>
                <a:cxn ang="0">
                  <a:pos x="42" y="108"/>
                </a:cxn>
                <a:cxn ang="0">
                  <a:pos x="69" y="110"/>
                </a:cxn>
                <a:cxn ang="0">
                  <a:pos x="108" y="186"/>
                </a:cxn>
                <a:cxn ang="0">
                  <a:pos x="128" y="186"/>
                </a:cxn>
                <a:cxn ang="0">
                  <a:pos x="88" y="109"/>
                </a:cxn>
                <a:cxn ang="0">
                  <a:pos x="103" y="104"/>
                </a:cxn>
                <a:cxn ang="0">
                  <a:pos x="104" y="54"/>
                </a:cxn>
                <a:cxn ang="0">
                  <a:pos x="98" y="83"/>
                </a:cxn>
                <a:cxn ang="0">
                  <a:pos x="77" y="91"/>
                </a:cxn>
                <a:cxn ang="0">
                  <a:pos x="18" y="91"/>
                </a:cxn>
                <a:cxn ang="0">
                  <a:pos x="18" y="18"/>
                </a:cxn>
                <a:cxn ang="0">
                  <a:pos x="77" y="18"/>
                </a:cxn>
                <a:cxn ang="0">
                  <a:pos x="95" y="24"/>
                </a:cxn>
                <a:cxn ang="0">
                  <a:pos x="102" y="35"/>
                </a:cxn>
                <a:cxn ang="0">
                  <a:pos x="104" y="54"/>
                </a:cxn>
              </a:cxnLst>
              <a:rect l="0" t="0" r="r" b="b"/>
              <a:pathLst>
                <a:path w="128" h="186">
                  <a:moveTo>
                    <a:pt x="103" y="104"/>
                  </a:moveTo>
                  <a:cubicBezTo>
                    <a:pt x="107" y="101"/>
                    <a:pt x="110" y="98"/>
                    <a:pt x="113" y="95"/>
                  </a:cubicBezTo>
                  <a:cubicBezTo>
                    <a:pt x="115" y="91"/>
                    <a:pt x="117" y="86"/>
                    <a:pt x="119" y="79"/>
                  </a:cubicBezTo>
                  <a:cubicBezTo>
                    <a:pt x="121" y="72"/>
                    <a:pt x="122" y="64"/>
                    <a:pt x="122" y="55"/>
                  </a:cubicBezTo>
                  <a:cubicBezTo>
                    <a:pt x="122" y="18"/>
                    <a:pt x="107" y="0"/>
                    <a:pt x="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21" y="107"/>
                    <a:pt x="28" y="107"/>
                    <a:pt x="42" y="108"/>
                  </a:cubicBezTo>
                  <a:cubicBezTo>
                    <a:pt x="57" y="109"/>
                    <a:pt x="66" y="109"/>
                    <a:pt x="69" y="110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94" y="108"/>
                    <a:pt x="99" y="106"/>
                    <a:pt x="103" y="104"/>
                  </a:cubicBezTo>
                  <a:moveTo>
                    <a:pt x="104" y="54"/>
                  </a:moveTo>
                  <a:cubicBezTo>
                    <a:pt x="104" y="67"/>
                    <a:pt x="102" y="77"/>
                    <a:pt x="98" y="83"/>
                  </a:cubicBezTo>
                  <a:cubicBezTo>
                    <a:pt x="95" y="88"/>
                    <a:pt x="88" y="91"/>
                    <a:pt x="77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85" y="18"/>
                    <a:pt x="91" y="20"/>
                    <a:pt x="95" y="24"/>
                  </a:cubicBezTo>
                  <a:cubicBezTo>
                    <a:pt x="98" y="26"/>
                    <a:pt x="100" y="30"/>
                    <a:pt x="102" y="35"/>
                  </a:cubicBezTo>
                  <a:cubicBezTo>
                    <a:pt x="103" y="40"/>
                    <a:pt x="104" y="46"/>
                    <a:pt x="104" y="54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11787188" y="2674938"/>
              <a:ext cx="458787" cy="698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51" y="17"/>
                </a:cxn>
                <a:cxn ang="0">
                  <a:pos x="51" y="186"/>
                </a:cxn>
                <a:cxn ang="0">
                  <a:pos x="69" y="186"/>
                </a:cxn>
                <a:cxn ang="0">
                  <a:pos x="69" y="17"/>
                </a:cxn>
                <a:cxn ang="0">
                  <a:pos x="118" y="17"/>
                </a:cxn>
                <a:cxn ang="0">
                  <a:pos x="122" y="13"/>
                </a:cxn>
                <a:cxn ang="0">
                  <a:pos x="122" y="0"/>
                </a:cxn>
                <a:cxn ang="0">
                  <a:pos x="0" y="0"/>
                </a:cxn>
              </a:cxnLst>
              <a:rect l="0" t="0" r="r" b="b"/>
              <a:pathLst>
                <a:path w="122" h="186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86"/>
                    <a:pt x="51" y="186"/>
                    <a:pt x="51" y="186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0" y="17"/>
                    <a:pt x="122" y="15"/>
                    <a:pt x="122" y="13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8"/>
            <p:cNvSpPr>
              <a:spLocks noEditPoints="1"/>
            </p:cNvSpPr>
            <p:nvPr userDrawn="1"/>
          </p:nvSpPr>
          <p:spPr bwMode="auto">
            <a:xfrm>
              <a:off x="9394825" y="2674938"/>
              <a:ext cx="574675" cy="698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54" y="0"/>
                </a:cxn>
                <a:cxn ang="0">
                  <a:pos x="0" y="440"/>
                </a:cxn>
                <a:cxn ang="0">
                  <a:pos x="50" y="440"/>
                </a:cxn>
                <a:cxn ang="0">
                  <a:pos x="95" y="310"/>
                </a:cxn>
                <a:cxn ang="0">
                  <a:pos x="267" y="310"/>
                </a:cxn>
                <a:cxn ang="0">
                  <a:pos x="314" y="440"/>
                </a:cxn>
                <a:cxn ang="0">
                  <a:pos x="362" y="440"/>
                </a:cxn>
                <a:cxn ang="0">
                  <a:pos x="208" y="3"/>
                </a:cxn>
                <a:cxn ang="0">
                  <a:pos x="208" y="0"/>
                </a:cxn>
                <a:cxn ang="0">
                  <a:pos x="253" y="267"/>
                </a:cxn>
                <a:cxn ang="0">
                  <a:pos x="109" y="267"/>
                </a:cxn>
                <a:cxn ang="0">
                  <a:pos x="182" y="64"/>
                </a:cxn>
                <a:cxn ang="0">
                  <a:pos x="253" y="267"/>
                </a:cxn>
              </a:cxnLst>
              <a:rect l="0" t="0" r="r" b="b"/>
              <a:pathLst>
                <a:path w="362" h="440">
                  <a:moveTo>
                    <a:pt x="208" y="0"/>
                  </a:moveTo>
                  <a:lnTo>
                    <a:pt x="154" y="0"/>
                  </a:lnTo>
                  <a:lnTo>
                    <a:pt x="0" y="440"/>
                  </a:lnTo>
                  <a:lnTo>
                    <a:pt x="50" y="440"/>
                  </a:lnTo>
                  <a:lnTo>
                    <a:pt x="95" y="310"/>
                  </a:lnTo>
                  <a:lnTo>
                    <a:pt x="267" y="310"/>
                  </a:lnTo>
                  <a:lnTo>
                    <a:pt x="314" y="440"/>
                  </a:lnTo>
                  <a:lnTo>
                    <a:pt x="362" y="440"/>
                  </a:lnTo>
                  <a:lnTo>
                    <a:pt x="208" y="3"/>
                  </a:lnTo>
                  <a:lnTo>
                    <a:pt x="208" y="0"/>
                  </a:lnTo>
                  <a:close/>
                  <a:moveTo>
                    <a:pt x="253" y="267"/>
                  </a:moveTo>
                  <a:lnTo>
                    <a:pt x="109" y="267"/>
                  </a:lnTo>
                  <a:lnTo>
                    <a:pt x="182" y="64"/>
                  </a:lnTo>
                  <a:lnTo>
                    <a:pt x="253" y="267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9510713" y="1625600"/>
              <a:ext cx="577850" cy="696913"/>
            </a:xfrm>
            <a:custGeom>
              <a:avLst/>
              <a:gdLst/>
              <a:ahLst/>
              <a:cxnLst>
                <a:cxn ang="0">
                  <a:pos x="156" y="439"/>
                </a:cxn>
                <a:cxn ang="0">
                  <a:pos x="208" y="439"/>
                </a:cxn>
                <a:cxn ang="0">
                  <a:pos x="364" y="0"/>
                </a:cxn>
                <a:cxn ang="0">
                  <a:pos x="315" y="0"/>
                </a:cxn>
                <a:cxn ang="0">
                  <a:pos x="182" y="376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56" y="437"/>
                </a:cxn>
                <a:cxn ang="0">
                  <a:pos x="156" y="439"/>
                </a:cxn>
              </a:cxnLst>
              <a:rect l="0" t="0" r="r" b="b"/>
              <a:pathLst>
                <a:path w="364" h="439">
                  <a:moveTo>
                    <a:pt x="156" y="439"/>
                  </a:moveTo>
                  <a:lnTo>
                    <a:pt x="208" y="439"/>
                  </a:lnTo>
                  <a:lnTo>
                    <a:pt x="364" y="0"/>
                  </a:lnTo>
                  <a:lnTo>
                    <a:pt x="315" y="0"/>
                  </a:lnTo>
                  <a:lnTo>
                    <a:pt x="182" y="37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156" y="437"/>
                  </a:lnTo>
                  <a:lnTo>
                    <a:pt x="156" y="439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9271000" y="3440113"/>
              <a:ext cx="176212" cy="285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76"/>
                </a:cxn>
                <a:cxn ang="0">
                  <a:pos x="7" y="76"/>
                </a:cxn>
                <a:cxn ang="0">
                  <a:pos x="25" y="62"/>
                </a:cxn>
                <a:cxn ang="0">
                  <a:pos x="47" y="0"/>
                </a:cxn>
                <a:cxn ang="0">
                  <a:pos x="26" y="0"/>
                </a:cxn>
              </a:cxnLst>
              <a:rect l="0" t="0" r="r" b="b"/>
              <a:pathLst>
                <a:path w="47" h="76">
                  <a:moveTo>
                    <a:pt x="2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15" y="76"/>
                    <a:pt x="23" y="70"/>
                    <a:pt x="25" y="62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11222038" y="2674938"/>
              <a:ext cx="490537" cy="706438"/>
            </a:xfrm>
            <a:custGeom>
              <a:avLst/>
              <a:gdLst/>
              <a:ahLst/>
              <a:cxnLst>
                <a:cxn ang="0">
                  <a:pos x="65" y="188"/>
                </a:cxn>
                <a:cxn ang="0">
                  <a:pos x="114" y="172"/>
                </a:cxn>
                <a:cxn ang="0">
                  <a:pos x="130" y="105"/>
                </a:cxn>
                <a:cxn ang="0">
                  <a:pos x="130" y="0"/>
                </a:cxn>
                <a:cxn ang="0">
                  <a:pos x="112" y="0"/>
                </a:cxn>
                <a:cxn ang="0">
                  <a:pos x="112" y="105"/>
                </a:cxn>
                <a:cxn ang="0">
                  <a:pos x="101" y="158"/>
                </a:cxn>
                <a:cxn ang="0">
                  <a:pos x="75" y="170"/>
                </a:cxn>
                <a:cxn ang="0">
                  <a:pos x="65" y="170"/>
                </a:cxn>
                <a:cxn ang="0">
                  <a:pos x="56" y="170"/>
                </a:cxn>
                <a:cxn ang="0">
                  <a:pos x="29" y="158"/>
                </a:cxn>
                <a:cxn ang="0">
                  <a:pos x="19" y="105"/>
                </a:cxn>
                <a:cxn ang="0">
                  <a:pos x="19" y="0"/>
                </a:cxn>
                <a:cxn ang="0">
                  <a:pos x="1" y="0"/>
                </a:cxn>
                <a:cxn ang="0">
                  <a:pos x="1" y="105"/>
                </a:cxn>
                <a:cxn ang="0">
                  <a:pos x="17" y="172"/>
                </a:cxn>
                <a:cxn ang="0">
                  <a:pos x="65" y="188"/>
                </a:cxn>
              </a:cxnLst>
              <a:rect l="0" t="0" r="r" b="b"/>
              <a:pathLst>
                <a:path w="131" h="188">
                  <a:moveTo>
                    <a:pt x="65" y="188"/>
                  </a:moveTo>
                  <a:cubicBezTo>
                    <a:pt x="95" y="188"/>
                    <a:pt x="107" y="179"/>
                    <a:pt x="114" y="172"/>
                  </a:cubicBezTo>
                  <a:cubicBezTo>
                    <a:pt x="131" y="155"/>
                    <a:pt x="130" y="125"/>
                    <a:pt x="130" y="105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12" y="136"/>
                    <a:pt x="112" y="148"/>
                    <a:pt x="101" y="158"/>
                  </a:cubicBezTo>
                  <a:cubicBezTo>
                    <a:pt x="93" y="167"/>
                    <a:pt x="84" y="169"/>
                    <a:pt x="75" y="170"/>
                  </a:cubicBezTo>
                  <a:cubicBezTo>
                    <a:pt x="72" y="170"/>
                    <a:pt x="68" y="170"/>
                    <a:pt x="65" y="170"/>
                  </a:cubicBezTo>
                  <a:cubicBezTo>
                    <a:pt x="63" y="170"/>
                    <a:pt x="59" y="170"/>
                    <a:pt x="56" y="170"/>
                  </a:cubicBezTo>
                  <a:cubicBezTo>
                    <a:pt x="47" y="169"/>
                    <a:pt x="38" y="167"/>
                    <a:pt x="29" y="158"/>
                  </a:cubicBezTo>
                  <a:cubicBezTo>
                    <a:pt x="19" y="148"/>
                    <a:pt x="19" y="136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25"/>
                    <a:pt x="0" y="155"/>
                    <a:pt x="17" y="172"/>
                  </a:cubicBezTo>
                  <a:cubicBezTo>
                    <a:pt x="24" y="179"/>
                    <a:pt x="35" y="188"/>
                    <a:pt x="65" y="188"/>
                  </a:cubicBezTo>
                </a:path>
              </a:pathLst>
            </a:custGeom>
            <a:solidFill>
              <a:srgbClr val="060E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/>
          <p:nvPr userDrawn="1"/>
        </p:nvSpPr>
        <p:spPr>
          <a:xfrm rot="10800000">
            <a:off x="529479" y="1663700"/>
            <a:ext cx="8618065" cy="3440113"/>
          </a:xfrm>
          <a:custGeom>
            <a:avLst/>
            <a:gdLst>
              <a:gd name="connsiteX0" fmla="*/ 0 w 7836196"/>
              <a:gd name="connsiteY0" fmla="*/ 0 h 3444948"/>
              <a:gd name="connsiteX1" fmla="*/ 7836196 w 7836196"/>
              <a:gd name="connsiteY1" fmla="*/ 0 h 3444948"/>
              <a:gd name="connsiteX2" fmla="*/ 6613452 w 7836196"/>
              <a:gd name="connsiteY2" fmla="*/ 3444948 h 3444948"/>
              <a:gd name="connsiteX3" fmla="*/ 21266 w 7836196"/>
              <a:gd name="connsiteY3" fmla="*/ 3444948 h 3444948"/>
              <a:gd name="connsiteX4" fmla="*/ 0 w 7836196"/>
              <a:gd name="connsiteY4" fmla="*/ 0 h 3444948"/>
              <a:gd name="connsiteX0" fmla="*/ 0 w 7825563"/>
              <a:gd name="connsiteY0" fmla="*/ 15653 h 3444948"/>
              <a:gd name="connsiteX1" fmla="*/ 7825563 w 7825563"/>
              <a:gd name="connsiteY1" fmla="*/ 0 h 3444948"/>
              <a:gd name="connsiteX2" fmla="*/ 6602819 w 7825563"/>
              <a:gd name="connsiteY2" fmla="*/ 3444948 h 3444948"/>
              <a:gd name="connsiteX3" fmla="*/ 10633 w 7825563"/>
              <a:gd name="connsiteY3" fmla="*/ 3444948 h 3444948"/>
              <a:gd name="connsiteX4" fmla="*/ 0 w 7825563"/>
              <a:gd name="connsiteY4" fmla="*/ 15653 h 3444948"/>
              <a:gd name="connsiteX0" fmla="*/ 746 w 7826309"/>
              <a:gd name="connsiteY0" fmla="*/ 15653 h 3444948"/>
              <a:gd name="connsiteX1" fmla="*/ 7826309 w 7826309"/>
              <a:gd name="connsiteY1" fmla="*/ 0 h 3444948"/>
              <a:gd name="connsiteX2" fmla="*/ 6603565 w 7826309"/>
              <a:gd name="connsiteY2" fmla="*/ 3444948 h 3444948"/>
              <a:gd name="connsiteX3" fmla="*/ 3544 w 7826309"/>
              <a:gd name="connsiteY3" fmla="*/ 3439891 h 3444948"/>
              <a:gd name="connsiteX4" fmla="*/ 746 w 7826309"/>
              <a:gd name="connsiteY4" fmla="*/ 15653 h 3444948"/>
              <a:gd name="connsiteX0" fmla="*/ 746 w 7826309"/>
              <a:gd name="connsiteY0" fmla="*/ 15653 h 3439891"/>
              <a:gd name="connsiteX1" fmla="*/ 7826309 w 7826309"/>
              <a:gd name="connsiteY1" fmla="*/ 0 h 3439891"/>
              <a:gd name="connsiteX2" fmla="*/ 6581794 w 7826309"/>
              <a:gd name="connsiteY2" fmla="*/ 3439891 h 3439891"/>
              <a:gd name="connsiteX3" fmla="*/ 3544 w 7826309"/>
              <a:gd name="connsiteY3" fmla="*/ 3439891 h 3439891"/>
              <a:gd name="connsiteX4" fmla="*/ 746 w 7826309"/>
              <a:gd name="connsiteY4" fmla="*/ 15653 h 3439891"/>
              <a:gd name="connsiteX0" fmla="*/ 746 w 7826309"/>
              <a:gd name="connsiteY0" fmla="*/ 15653 h 3439891"/>
              <a:gd name="connsiteX1" fmla="*/ 7826309 w 7826309"/>
              <a:gd name="connsiteY1" fmla="*/ 0 h 3439891"/>
              <a:gd name="connsiteX2" fmla="*/ 6570908 w 7826309"/>
              <a:gd name="connsiteY2" fmla="*/ 3439891 h 3439891"/>
              <a:gd name="connsiteX3" fmla="*/ 3544 w 7826309"/>
              <a:gd name="connsiteY3" fmla="*/ 3439891 h 3439891"/>
              <a:gd name="connsiteX4" fmla="*/ 746 w 7826309"/>
              <a:gd name="connsiteY4" fmla="*/ 15653 h 3439891"/>
              <a:gd name="connsiteX0" fmla="*/ 746 w 7740489"/>
              <a:gd name="connsiteY0" fmla="*/ 0 h 3424238"/>
              <a:gd name="connsiteX1" fmla="*/ 7740489 w 7740489"/>
              <a:gd name="connsiteY1" fmla="*/ 1 h 3424238"/>
              <a:gd name="connsiteX2" fmla="*/ 6570908 w 7740489"/>
              <a:gd name="connsiteY2" fmla="*/ 3424238 h 3424238"/>
              <a:gd name="connsiteX3" fmla="*/ 3544 w 7740489"/>
              <a:gd name="connsiteY3" fmla="*/ 3424238 h 3424238"/>
              <a:gd name="connsiteX4" fmla="*/ 746 w 7740489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570908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603565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611681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94865 w 8618065"/>
              <a:gd name="connsiteY0" fmla="*/ 0 h 3424238"/>
              <a:gd name="connsiteX1" fmla="*/ 8618065 w 8618065"/>
              <a:gd name="connsiteY1" fmla="*/ 0 h 3424238"/>
              <a:gd name="connsiteX2" fmla="*/ 7405800 w 8618065"/>
              <a:gd name="connsiteY2" fmla="*/ 3424238 h 3424238"/>
              <a:gd name="connsiteX3" fmla="*/ 3544 w 8618065"/>
              <a:gd name="connsiteY3" fmla="*/ 3421063 h 3424238"/>
              <a:gd name="connsiteX4" fmla="*/ 794865 w 8618065"/>
              <a:gd name="connsiteY4" fmla="*/ 0 h 3424238"/>
              <a:gd name="connsiteX0" fmla="*/ 3544 w 8618065"/>
              <a:gd name="connsiteY0" fmla="*/ 0 h 3440113"/>
              <a:gd name="connsiteX1" fmla="*/ 8618065 w 8618065"/>
              <a:gd name="connsiteY1" fmla="*/ 15875 h 3440113"/>
              <a:gd name="connsiteX2" fmla="*/ 7405800 w 8618065"/>
              <a:gd name="connsiteY2" fmla="*/ 3440113 h 3440113"/>
              <a:gd name="connsiteX3" fmla="*/ 3544 w 8618065"/>
              <a:gd name="connsiteY3" fmla="*/ 3436938 h 3440113"/>
              <a:gd name="connsiteX4" fmla="*/ 3544 w 8618065"/>
              <a:gd name="connsiteY4" fmla="*/ 0 h 344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8065" h="3440113">
                <a:moveTo>
                  <a:pt x="3544" y="0"/>
                </a:moveTo>
                <a:lnTo>
                  <a:pt x="8618065" y="15875"/>
                </a:lnTo>
                <a:lnTo>
                  <a:pt x="7405800" y="3440113"/>
                </a:lnTo>
                <a:lnTo>
                  <a:pt x="3544" y="3436938"/>
                </a:lnTo>
                <a:cubicBezTo>
                  <a:pt x="0" y="2293840"/>
                  <a:pt x="7088" y="1143098"/>
                  <a:pt x="3544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32500" y="2223515"/>
            <a:ext cx="7411500" cy="2320471"/>
          </a:xfrm>
        </p:spPr>
        <p:txBody>
          <a:bodyPr lIns="0" tIns="0" rIns="0" bIns="0" anchor="ctr">
            <a:noAutofit/>
          </a:bodyPr>
          <a:lstStyle>
            <a:lvl1pPr algn="l">
              <a:defRPr sz="7000" b="0" cap="none" baseline="0"/>
            </a:lvl1pPr>
          </a:lstStyle>
          <a:p>
            <a:r>
              <a:rPr lang="fr-FR" dirty="0"/>
              <a:t>Titre intercalaire</a:t>
            </a: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8436" y="6480175"/>
            <a:ext cx="1823796" cy="365125"/>
          </a:xfrm>
        </p:spPr>
        <p:txBody>
          <a:bodyPr/>
          <a:lstStyle/>
          <a:p>
            <a:r>
              <a:rPr lang="en-US" dirty="0"/>
              <a:t>JANVIER 2019</a:t>
            </a:r>
            <a:endParaRPr lang="fr-FR" dirty="0"/>
          </a:p>
        </p:txBody>
      </p:sp>
      <p:pic>
        <p:nvPicPr>
          <p:cNvPr id="8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rcRect l="23392"/>
          <a:stretch>
            <a:fillRect/>
          </a:stretch>
        </p:blipFill>
        <p:spPr bwMode="auto">
          <a:xfrm>
            <a:off x="1295400" y="0"/>
            <a:ext cx="1402481" cy="91898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9"/>
          <p:cNvSpPr/>
          <p:nvPr userDrawn="1"/>
        </p:nvSpPr>
        <p:spPr>
          <a:xfrm rot="10800000">
            <a:off x="529479" y="1663700"/>
            <a:ext cx="8618065" cy="3440113"/>
          </a:xfrm>
          <a:custGeom>
            <a:avLst/>
            <a:gdLst>
              <a:gd name="connsiteX0" fmla="*/ 0 w 7836196"/>
              <a:gd name="connsiteY0" fmla="*/ 0 h 3444948"/>
              <a:gd name="connsiteX1" fmla="*/ 7836196 w 7836196"/>
              <a:gd name="connsiteY1" fmla="*/ 0 h 3444948"/>
              <a:gd name="connsiteX2" fmla="*/ 6613452 w 7836196"/>
              <a:gd name="connsiteY2" fmla="*/ 3444948 h 3444948"/>
              <a:gd name="connsiteX3" fmla="*/ 21266 w 7836196"/>
              <a:gd name="connsiteY3" fmla="*/ 3444948 h 3444948"/>
              <a:gd name="connsiteX4" fmla="*/ 0 w 7836196"/>
              <a:gd name="connsiteY4" fmla="*/ 0 h 3444948"/>
              <a:gd name="connsiteX0" fmla="*/ 0 w 7825563"/>
              <a:gd name="connsiteY0" fmla="*/ 15653 h 3444948"/>
              <a:gd name="connsiteX1" fmla="*/ 7825563 w 7825563"/>
              <a:gd name="connsiteY1" fmla="*/ 0 h 3444948"/>
              <a:gd name="connsiteX2" fmla="*/ 6602819 w 7825563"/>
              <a:gd name="connsiteY2" fmla="*/ 3444948 h 3444948"/>
              <a:gd name="connsiteX3" fmla="*/ 10633 w 7825563"/>
              <a:gd name="connsiteY3" fmla="*/ 3444948 h 3444948"/>
              <a:gd name="connsiteX4" fmla="*/ 0 w 7825563"/>
              <a:gd name="connsiteY4" fmla="*/ 15653 h 3444948"/>
              <a:gd name="connsiteX0" fmla="*/ 746 w 7826309"/>
              <a:gd name="connsiteY0" fmla="*/ 15653 h 3444948"/>
              <a:gd name="connsiteX1" fmla="*/ 7826309 w 7826309"/>
              <a:gd name="connsiteY1" fmla="*/ 0 h 3444948"/>
              <a:gd name="connsiteX2" fmla="*/ 6603565 w 7826309"/>
              <a:gd name="connsiteY2" fmla="*/ 3444948 h 3444948"/>
              <a:gd name="connsiteX3" fmla="*/ 3544 w 7826309"/>
              <a:gd name="connsiteY3" fmla="*/ 3439891 h 3444948"/>
              <a:gd name="connsiteX4" fmla="*/ 746 w 7826309"/>
              <a:gd name="connsiteY4" fmla="*/ 15653 h 3444948"/>
              <a:gd name="connsiteX0" fmla="*/ 746 w 7826309"/>
              <a:gd name="connsiteY0" fmla="*/ 15653 h 3439891"/>
              <a:gd name="connsiteX1" fmla="*/ 7826309 w 7826309"/>
              <a:gd name="connsiteY1" fmla="*/ 0 h 3439891"/>
              <a:gd name="connsiteX2" fmla="*/ 6581794 w 7826309"/>
              <a:gd name="connsiteY2" fmla="*/ 3439891 h 3439891"/>
              <a:gd name="connsiteX3" fmla="*/ 3544 w 7826309"/>
              <a:gd name="connsiteY3" fmla="*/ 3439891 h 3439891"/>
              <a:gd name="connsiteX4" fmla="*/ 746 w 7826309"/>
              <a:gd name="connsiteY4" fmla="*/ 15653 h 3439891"/>
              <a:gd name="connsiteX0" fmla="*/ 746 w 7826309"/>
              <a:gd name="connsiteY0" fmla="*/ 15653 h 3439891"/>
              <a:gd name="connsiteX1" fmla="*/ 7826309 w 7826309"/>
              <a:gd name="connsiteY1" fmla="*/ 0 h 3439891"/>
              <a:gd name="connsiteX2" fmla="*/ 6570908 w 7826309"/>
              <a:gd name="connsiteY2" fmla="*/ 3439891 h 3439891"/>
              <a:gd name="connsiteX3" fmla="*/ 3544 w 7826309"/>
              <a:gd name="connsiteY3" fmla="*/ 3439891 h 3439891"/>
              <a:gd name="connsiteX4" fmla="*/ 746 w 7826309"/>
              <a:gd name="connsiteY4" fmla="*/ 15653 h 3439891"/>
              <a:gd name="connsiteX0" fmla="*/ 746 w 7740489"/>
              <a:gd name="connsiteY0" fmla="*/ 0 h 3424238"/>
              <a:gd name="connsiteX1" fmla="*/ 7740489 w 7740489"/>
              <a:gd name="connsiteY1" fmla="*/ 1 h 3424238"/>
              <a:gd name="connsiteX2" fmla="*/ 6570908 w 7740489"/>
              <a:gd name="connsiteY2" fmla="*/ 3424238 h 3424238"/>
              <a:gd name="connsiteX3" fmla="*/ 3544 w 7740489"/>
              <a:gd name="connsiteY3" fmla="*/ 3424238 h 3424238"/>
              <a:gd name="connsiteX4" fmla="*/ 746 w 7740489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570908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603565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46 w 7823946"/>
              <a:gd name="connsiteY0" fmla="*/ 0 h 3424238"/>
              <a:gd name="connsiteX1" fmla="*/ 7823946 w 7823946"/>
              <a:gd name="connsiteY1" fmla="*/ 0 h 3424238"/>
              <a:gd name="connsiteX2" fmla="*/ 6611681 w 7823946"/>
              <a:gd name="connsiteY2" fmla="*/ 3424238 h 3424238"/>
              <a:gd name="connsiteX3" fmla="*/ 3544 w 7823946"/>
              <a:gd name="connsiteY3" fmla="*/ 3424238 h 3424238"/>
              <a:gd name="connsiteX4" fmla="*/ 746 w 7823946"/>
              <a:gd name="connsiteY4" fmla="*/ 0 h 3424238"/>
              <a:gd name="connsiteX0" fmla="*/ 794865 w 8618065"/>
              <a:gd name="connsiteY0" fmla="*/ 0 h 3424238"/>
              <a:gd name="connsiteX1" fmla="*/ 8618065 w 8618065"/>
              <a:gd name="connsiteY1" fmla="*/ 0 h 3424238"/>
              <a:gd name="connsiteX2" fmla="*/ 7405800 w 8618065"/>
              <a:gd name="connsiteY2" fmla="*/ 3424238 h 3424238"/>
              <a:gd name="connsiteX3" fmla="*/ 3544 w 8618065"/>
              <a:gd name="connsiteY3" fmla="*/ 3421063 h 3424238"/>
              <a:gd name="connsiteX4" fmla="*/ 794865 w 8618065"/>
              <a:gd name="connsiteY4" fmla="*/ 0 h 3424238"/>
              <a:gd name="connsiteX0" fmla="*/ 3544 w 8618065"/>
              <a:gd name="connsiteY0" fmla="*/ 0 h 3440113"/>
              <a:gd name="connsiteX1" fmla="*/ 8618065 w 8618065"/>
              <a:gd name="connsiteY1" fmla="*/ 15875 h 3440113"/>
              <a:gd name="connsiteX2" fmla="*/ 7405800 w 8618065"/>
              <a:gd name="connsiteY2" fmla="*/ 3440113 h 3440113"/>
              <a:gd name="connsiteX3" fmla="*/ 3544 w 8618065"/>
              <a:gd name="connsiteY3" fmla="*/ 3436938 h 3440113"/>
              <a:gd name="connsiteX4" fmla="*/ 3544 w 8618065"/>
              <a:gd name="connsiteY4" fmla="*/ 0 h 344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8065" h="3440113">
                <a:moveTo>
                  <a:pt x="3544" y="0"/>
                </a:moveTo>
                <a:lnTo>
                  <a:pt x="8618065" y="15875"/>
                </a:lnTo>
                <a:lnTo>
                  <a:pt x="7405800" y="3440113"/>
                </a:lnTo>
                <a:lnTo>
                  <a:pt x="3544" y="3436938"/>
                </a:lnTo>
                <a:cubicBezTo>
                  <a:pt x="0" y="2293840"/>
                  <a:pt x="7088" y="1143098"/>
                  <a:pt x="3544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8522" y="5668530"/>
            <a:ext cx="4680000" cy="54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rgbClr val="1E26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Nom de la présentation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5207593" y="5669192"/>
            <a:ext cx="3600000" cy="54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rgbClr val="1E2655"/>
                </a:solidFill>
              </a:defRPr>
            </a:lvl1pPr>
          </a:lstStyle>
          <a:p>
            <a:pPr lvl="0"/>
            <a:r>
              <a:rPr lang="fr-FR" dirty="0"/>
              <a:t>Nom de l’intervenant</a:t>
            </a:r>
          </a:p>
        </p:txBody>
      </p:sp>
      <p:sp>
        <p:nvSpPr>
          <p:cNvPr id="2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8436" y="6480175"/>
            <a:ext cx="1823796" cy="365125"/>
          </a:xfrm>
        </p:spPr>
        <p:txBody>
          <a:bodyPr/>
          <a:lstStyle/>
          <a:p>
            <a:r>
              <a:rPr lang="en-US" dirty="0"/>
              <a:t>JANVIER 2019</a:t>
            </a:r>
            <a:endParaRPr lang="fr-FR" dirty="0"/>
          </a:p>
        </p:txBody>
      </p:sp>
      <p:sp>
        <p:nvSpPr>
          <p:cNvPr id="2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30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1732500" y="2223515"/>
            <a:ext cx="7411500" cy="2320471"/>
          </a:xfrm>
        </p:spPr>
        <p:txBody>
          <a:bodyPr lIns="0" tIns="0" rIns="0" bIns="0" anchor="ctr">
            <a:noAutofit/>
          </a:bodyPr>
          <a:lstStyle>
            <a:lvl1pPr algn="l">
              <a:defRPr sz="7000" b="0" cap="none" baseline="0"/>
            </a:lvl1pPr>
          </a:lstStyle>
          <a:p>
            <a:r>
              <a:rPr lang="fr-FR" dirty="0"/>
              <a:t>Titre intercalaire</a:t>
            </a:r>
          </a:p>
        </p:txBody>
      </p:sp>
      <p:pic>
        <p:nvPicPr>
          <p:cNvPr id="13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rcRect l="23392"/>
          <a:stretch>
            <a:fillRect/>
          </a:stretch>
        </p:blipFill>
        <p:spPr bwMode="auto">
          <a:xfrm>
            <a:off x="1295400" y="0"/>
            <a:ext cx="1402481" cy="918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376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/>
          <p:nvPr userDrawn="1"/>
        </p:nvSpPr>
        <p:spPr>
          <a:xfrm>
            <a:off x="3143280" y="0"/>
            <a:ext cx="6000720" cy="917576"/>
          </a:xfrm>
          <a:custGeom>
            <a:avLst/>
            <a:gdLst>
              <a:gd name="connsiteX0" fmla="*/ 371475 w 6391275"/>
              <a:gd name="connsiteY0" fmla="*/ 0 h 1047750"/>
              <a:gd name="connsiteX1" fmla="*/ 0 w 6391275"/>
              <a:gd name="connsiteY1" fmla="*/ 1038225 h 1047750"/>
              <a:gd name="connsiteX2" fmla="*/ 6391275 w 6391275"/>
              <a:gd name="connsiteY2" fmla="*/ 1047750 h 1047750"/>
              <a:gd name="connsiteX3" fmla="*/ 6381750 w 6391275"/>
              <a:gd name="connsiteY3" fmla="*/ 19050 h 1047750"/>
              <a:gd name="connsiteX4" fmla="*/ 371475 w 6391275"/>
              <a:gd name="connsiteY4" fmla="*/ 0 h 1047750"/>
              <a:gd name="connsiteX0" fmla="*/ 361499 w 6381299"/>
              <a:gd name="connsiteY0" fmla="*/ 0 h 1057275"/>
              <a:gd name="connsiteX1" fmla="*/ 0 w 6381299"/>
              <a:gd name="connsiteY1" fmla="*/ 1057275 h 1057275"/>
              <a:gd name="connsiteX2" fmla="*/ 6381299 w 6381299"/>
              <a:gd name="connsiteY2" fmla="*/ 1047750 h 1057275"/>
              <a:gd name="connsiteX3" fmla="*/ 6371774 w 6381299"/>
              <a:gd name="connsiteY3" fmla="*/ 19050 h 1057275"/>
              <a:gd name="connsiteX4" fmla="*/ 361499 w 6381299"/>
              <a:gd name="connsiteY4" fmla="*/ 0 h 1057275"/>
              <a:gd name="connsiteX0" fmla="*/ 3781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78124 w 6381299"/>
              <a:gd name="connsiteY4" fmla="*/ 9525 h 1038225"/>
              <a:gd name="connsiteX0" fmla="*/ 3648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64824 w 6381299"/>
              <a:gd name="connsiteY4" fmla="*/ 9525 h 1038225"/>
              <a:gd name="connsiteX0" fmla="*/ 374800 w 6391275"/>
              <a:gd name="connsiteY0" fmla="*/ 9525 h 1038225"/>
              <a:gd name="connsiteX1" fmla="*/ 0 w 6391275"/>
              <a:gd name="connsiteY1" fmla="*/ 1038225 h 1038225"/>
              <a:gd name="connsiteX2" fmla="*/ 6391275 w 6391275"/>
              <a:gd name="connsiteY2" fmla="*/ 1028700 h 1038225"/>
              <a:gd name="connsiteX3" fmla="*/ 6381750 w 6391275"/>
              <a:gd name="connsiteY3" fmla="*/ 0 h 1038225"/>
              <a:gd name="connsiteX4" fmla="*/ 374800 w 6391275"/>
              <a:gd name="connsiteY4" fmla="*/ 9525 h 1038225"/>
              <a:gd name="connsiteX0" fmla="*/ 374800 w 6381750"/>
              <a:gd name="connsiteY0" fmla="*/ 9525 h 1038225"/>
              <a:gd name="connsiteX1" fmla="*/ 0 w 6381750"/>
              <a:gd name="connsiteY1" fmla="*/ 1038225 h 1038225"/>
              <a:gd name="connsiteX2" fmla="*/ 6381750 w 6381750"/>
              <a:gd name="connsiteY2" fmla="*/ 1038225 h 1038225"/>
              <a:gd name="connsiteX3" fmla="*/ 6381750 w 6381750"/>
              <a:gd name="connsiteY3" fmla="*/ 0 h 1038225"/>
              <a:gd name="connsiteX4" fmla="*/ 374800 w 6381750"/>
              <a:gd name="connsiteY4" fmla="*/ 9525 h 1038225"/>
              <a:gd name="connsiteX0" fmla="*/ 374800 w 6381750"/>
              <a:gd name="connsiteY0" fmla="*/ 0 h 1028700"/>
              <a:gd name="connsiteX1" fmla="*/ 0 w 6381750"/>
              <a:gd name="connsiteY1" fmla="*/ 1028700 h 1028700"/>
              <a:gd name="connsiteX2" fmla="*/ 6381750 w 6381750"/>
              <a:gd name="connsiteY2" fmla="*/ 1028700 h 1028700"/>
              <a:gd name="connsiteX3" fmla="*/ 6381750 w 6381750"/>
              <a:gd name="connsiteY3" fmla="*/ 40351 h 1028700"/>
              <a:gd name="connsiteX4" fmla="*/ 374800 w 6381750"/>
              <a:gd name="connsiteY4" fmla="*/ 0 h 1028700"/>
              <a:gd name="connsiteX0" fmla="*/ 374800 w 6381750"/>
              <a:gd name="connsiteY0" fmla="*/ 1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74800 w 6381750"/>
              <a:gd name="connsiteY4" fmla="*/ 1 h 1028701"/>
              <a:gd name="connsiteX0" fmla="*/ 338586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38586 w 6381750"/>
              <a:gd name="connsiteY4" fmla="*/ 115435 h 1028701"/>
              <a:gd name="connsiteX0" fmla="*/ 329533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29533 w 6381750"/>
              <a:gd name="connsiteY4" fmla="*/ 115435 h 1028701"/>
              <a:gd name="connsiteX0" fmla="*/ 329533 w 6381750"/>
              <a:gd name="connsiteY0" fmla="*/ 0 h 913266"/>
              <a:gd name="connsiteX1" fmla="*/ 0 w 6381750"/>
              <a:gd name="connsiteY1" fmla="*/ 913266 h 913266"/>
              <a:gd name="connsiteX2" fmla="*/ 6381750 w 6381750"/>
              <a:gd name="connsiteY2" fmla="*/ 913266 h 913266"/>
              <a:gd name="connsiteX3" fmla="*/ 6000720 w 6381750"/>
              <a:gd name="connsiteY3" fmla="*/ 53563 h 913266"/>
              <a:gd name="connsiteX4" fmla="*/ 329533 w 6381750"/>
              <a:gd name="connsiteY4" fmla="*/ 0 h 913266"/>
              <a:gd name="connsiteX0" fmla="*/ 329533 w 6381750"/>
              <a:gd name="connsiteY0" fmla="*/ 1 h 913267"/>
              <a:gd name="connsiteX1" fmla="*/ 0 w 6381750"/>
              <a:gd name="connsiteY1" fmla="*/ 913267 h 913267"/>
              <a:gd name="connsiteX2" fmla="*/ 6381750 w 6381750"/>
              <a:gd name="connsiteY2" fmla="*/ 913267 h 913267"/>
              <a:gd name="connsiteX3" fmla="*/ 6000720 w 6381750"/>
              <a:gd name="connsiteY3" fmla="*/ 0 h 913267"/>
              <a:gd name="connsiteX4" fmla="*/ 329533 w 6381750"/>
              <a:gd name="connsiteY4" fmla="*/ 1 h 913267"/>
              <a:gd name="connsiteX0" fmla="*/ 329533 w 6000720"/>
              <a:gd name="connsiteY0" fmla="*/ 1 h 917576"/>
              <a:gd name="connsiteX1" fmla="*/ 0 w 6000720"/>
              <a:gd name="connsiteY1" fmla="*/ 913267 h 917576"/>
              <a:gd name="connsiteX2" fmla="*/ 6000720 w 6000720"/>
              <a:gd name="connsiteY2" fmla="*/ 917576 h 917576"/>
              <a:gd name="connsiteX3" fmla="*/ 6000720 w 6000720"/>
              <a:gd name="connsiteY3" fmla="*/ 0 h 917576"/>
              <a:gd name="connsiteX4" fmla="*/ 329533 w 6000720"/>
              <a:gd name="connsiteY4" fmla="*/ 1 h 9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20" h="917576">
                <a:moveTo>
                  <a:pt x="329533" y="1"/>
                </a:moveTo>
                <a:lnTo>
                  <a:pt x="0" y="913267"/>
                </a:lnTo>
                <a:lnTo>
                  <a:pt x="6000720" y="917576"/>
                </a:lnTo>
                <a:lnTo>
                  <a:pt x="6000720" y="0"/>
                </a:lnTo>
                <a:lnTo>
                  <a:pt x="32953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687417" y="-1"/>
            <a:ext cx="5456582" cy="917575"/>
          </a:xfrm>
        </p:spPr>
        <p:txBody>
          <a:bodyPr>
            <a:noAutofit/>
          </a:bodyPr>
          <a:lstStyle>
            <a:lvl1pPr algn="l">
              <a:defRPr sz="29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9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26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67148" y="0"/>
            <a:ext cx="1830733" cy="918985"/>
          </a:xfrm>
          <a:prstGeom prst="rect">
            <a:avLst/>
          </a:prstGeom>
          <a:noFill/>
        </p:spPr>
      </p:pic>
      <p:pic>
        <p:nvPicPr>
          <p:cNvPr id="1027" name="Picture 3" descr="C:\_Clients\PPT\masque-editions-lefebvre-sarrut\docs-cbi\PPT\sources\ligne_rou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51281" y="6415314"/>
            <a:ext cx="175725" cy="44558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 text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rme libre 41"/>
          <p:cNvSpPr/>
          <p:nvPr userDrawn="1"/>
        </p:nvSpPr>
        <p:spPr>
          <a:xfrm>
            <a:off x="3143280" y="0"/>
            <a:ext cx="6000720" cy="917576"/>
          </a:xfrm>
          <a:custGeom>
            <a:avLst/>
            <a:gdLst>
              <a:gd name="connsiteX0" fmla="*/ 371475 w 6391275"/>
              <a:gd name="connsiteY0" fmla="*/ 0 h 1047750"/>
              <a:gd name="connsiteX1" fmla="*/ 0 w 6391275"/>
              <a:gd name="connsiteY1" fmla="*/ 1038225 h 1047750"/>
              <a:gd name="connsiteX2" fmla="*/ 6391275 w 6391275"/>
              <a:gd name="connsiteY2" fmla="*/ 1047750 h 1047750"/>
              <a:gd name="connsiteX3" fmla="*/ 6381750 w 6391275"/>
              <a:gd name="connsiteY3" fmla="*/ 19050 h 1047750"/>
              <a:gd name="connsiteX4" fmla="*/ 371475 w 6391275"/>
              <a:gd name="connsiteY4" fmla="*/ 0 h 1047750"/>
              <a:gd name="connsiteX0" fmla="*/ 361499 w 6381299"/>
              <a:gd name="connsiteY0" fmla="*/ 0 h 1057275"/>
              <a:gd name="connsiteX1" fmla="*/ 0 w 6381299"/>
              <a:gd name="connsiteY1" fmla="*/ 1057275 h 1057275"/>
              <a:gd name="connsiteX2" fmla="*/ 6381299 w 6381299"/>
              <a:gd name="connsiteY2" fmla="*/ 1047750 h 1057275"/>
              <a:gd name="connsiteX3" fmla="*/ 6371774 w 6381299"/>
              <a:gd name="connsiteY3" fmla="*/ 19050 h 1057275"/>
              <a:gd name="connsiteX4" fmla="*/ 361499 w 6381299"/>
              <a:gd name="connsiteY4" fmla="*/ 0 h 1057275"/>
              <a:gd name="connsiteX0" fmla="*/ 3781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78124 w 6381299"/>
              <a:gd name="connsiteY4" fmla="*/ 9525 h 1038225"/>
              <a:gd name="connsiteX0" fmla="*/ 3648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64824 w 6381299"/>
              <a:gd name="connsiteY4" fmla="*/ 9525 h 1038225"/>
              <a:gd name="connsiteX0" fmla="*/ 374800 w 6391275"/>
              <a:gd name="connsiteY0" fmla="*/ 9525 h 1038225"/>
              <a:gd name="connsiteX1" fmla="*/ 0 w 6391275"/>
              <a:gd name="connsiteY1" fmla="*/ 1038225 h 1038225"/>
              <a:gd name="connsiteX2" fmla="*/ 6391275 w 6391275"/>
              <a:gd name="connsiteY2" fmla="*/ 1028700 h 1038225"/>
              <a:gd name="connsiteX3" fmla="*/ 6381750 w 6391275"/>
              <a:gd name="connsiteY3" fmla="*/ 0 h 1038225"/>
              <a:gd name="connsiteX4" fmla="*/ 374800 w 6391275"/>
              <a:gd name="connsiteY4" fmla="*/ 9525 h 1038225"/>
              <a:gd name="connsiteX0" fmla="*/ 374800 w 6381750"/>
              <a:gd name="connsiteY0" fmla="*/ 9525 h 1038225"/>
              <a:gd name="connsiteX1" fmla="*/ 0 w 6381750"/>
              <a:gd name="connsiteY1" fmla="*/ 1038225 h 1038225"/>
              <a:gd name="connsiteX2" fmla="*/ 6381750 w 6381750"/>
              <a:gd name="connsiteY2" fmla="*/ 1038225 h 1038225"/>
              <a:gd name="connsiteX3" fmla="*/ 6381750 w 6381750"/>
              <a:gd name="connsiteY3" fmla="*/ 0 h 1038225"/>
              <a:gd name="connsiteX4" fmla="*/ 374800 w 6381750"/>
              <a:gd name="connsiteY4" fmla="*/ 9525 h 1038225"/>
              <a:gd name="connsiteX0" fmla="*/ 374800 w 6381750"/>
              <a:gd name="connsiteY0" fmla="*/ 0 h 1028700"/>
              <a:gd name="connsiteX1" fmla="*/ 0 w 6381750"/>
              <a:gd name="connsiteY1" fmla="*/ 1028700 h 1028700"/>
              <a:gd name="connsiteX2" fmla="*/ 6381750 w 6381750"/>
              <a:gd name="connsiteY2" fmla="*/ 1028700 h 1028700"/>
              <a:gd name="connsiteX3" fmla="*/ 6381750 w 6381750"/>
              <a:gd name="connsiteY3" fmla="*/ 40351 h 1028700"/>
              <a:gd name="connsiteX4" fmla="*/ 374800 w 6381750"/>
              <a:gd name="connsiteY4" fmla="*/ 0 h 1028700"/>
              <a:gd name="connsiteX0" fmla="*/ 374800 w 6381750"/>
              <a:gd name="connsiteY0" fmla="*/ 1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74800 w 6381750"/>
              <a:gd name="connsiteY4" fmla="*/ 1 h 1028701"/>
              <a:gd name="connsiteX0" fmla="*/ 338586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38586 w 6381750"/>
              <a:gd name="connsiteY4" fmla="*/ 115435 h 1028701"/>
              <a:gd name="connsiteX0" fmla="*/ 329533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29533 w 6381750"/>
              <a:gd name="connsiteY4" fmla="*/ 115435 h 1028701"/>
              <a:gd name="connsiteX0" fmla="*/ 329533 w 6381750"/>
              <a:gd name="connsiteY0" fmla="*/ 0 h 913266"/>
              <a:gd name="connsiteX1" fmla="*/ 0 w 6381750"/>
              <a:gd name="connsiteY1" fmla="*/ 913266 h 913266"/>
              <a:gd name="connsiteX2" fmla="*/ 6381750 w 6381750"/>
              <a:gd name="connsiteY2" fmla="*/ 913266 h 913266"/>
              <a:gd name="connsiteX3" fmla="*/ 6000720 w 6381750"/>
              <a:gd name="connsiteY3" fmla="*/ 53563 h 913266"/>
              <a:gd name="connsiteX4" fmla="*/ 329533 w 6381750"/>
              <a:gd name="connsiteY4" fmla="*/ 0 h 913266"/>
              <a:gd name="connsiteX0" fmla="*/ 329533 w 6381750"/>
              <a:gd name="connsiteY0" fmla="*/ 1 h 913267"/>
              <a:gd name="connsiteX1" fmla="*/ 0 w 6381750"/>
              <a:gd name="connsiteY1" fmla="*/ 913267 h 913267"/>
              <a:gd name="connsiteX2" fmla="*/ 6381750 w 6381750"/>
              <a:gd name="connsiteY2" fmla="*/ 913267 h 913267"/>
              <a:gd name="connsiteX3" fmla="*/ 6000720 w 6381750"/>
              <a:gd name="connsiteY3" fmla="*/ 0 h 913267"/>
              <a:gd name="connsiteX4" fmla="*/ 329533 w 6381750"/>
              <a:gd name="connsiteY4" fmla="*/ 1 h 913267"/>
              <a:gd name="connsiteX0" fmla="*/ 329533 w 6000720"/>
              <a:gd name="connsiteY0" fmla="*/ 1 h 917576"/>
              <a:gd name="connsiteX1" fmla="*/ 0 w 6000720"/>
              <a:gd name="connsiteY1" fmla="*/ 913267 h 917576"/>
              <a:gd name="connsiteX2" fmla="*/ 6000720 w 6000720"/>
              <a:gd name="connsiteY2" fmla="*/ 917576 h 917576"/>
              <a:gd name="connsiteX3" fmla="*/ 6000720 w 6000720"/>
              <a:gd name="connsiteY3" fmla="*/ 0 h 917576"/>
              <a:gd name="connsiteX4" fmla="*/ 329533 w 6000720"/>
              <a:gd name="connsiteY4" fmla="*/ 1 h 9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20" h="917576">
                <a:moveTo>
                  <a:pt x="329533" y="1"/>
                </a:moveTo>
                <a:lnTo>
                  <a:pt x="0" y="913267"/>
                </a:lnTo>
                <a:lnTo>
                  <a:pt x="6000720" y="917576"/>
                </a:lnTo>
                <a:lnTo>
                  <a:pt x="6000720" y="0"/>
                </a:lnTo>
                <a:lnTo>
                  <a:pt x="32953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67148" y="0"/>
            <a:ext cx="1830733" cy="918985"/>
          </a:xfrm>
          <a:prstGeom prst="rect">
            <a:avLst/>
          </a:prstGeom>
          <a:noFill/>
        </p:spPr>
      </p:pic>
      <p:sp>
        <p:nvSpPr>
          <p:cNvPr id="12" name="Espace réservé pour une image  2"/>
          <p:cNvSpPr>
            <a:spLocks noGrp="1"/>
          </p:cNvSpPr>
          <p:nvPr>
            <p:ph type="pic" idx="13" hasCustomPrompt="1"/>
          </p:nvPr>
        </p:nvSpPr>
        <p:spPr>
          <a:xfrm>
            <a:off x="4912006" y="1895475"/>
            <a:ext cx="3514818" cy="39624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Insérez votre image ici</a:t>
            </a:r>
          </a:p>
        </p:txBody>
      </p:sp>
      <p:sp>
        <p:nvSpPr>
          <p:cNvPr id="38" name="Espace réservé du texte 5"/>
          <p:cNvSpPr>
            <a:spLocks noGrp="1"/>
          </p:cNvSpPr>
          <p:nvPr>
            <p:ph type="body" sz="half" idx="14" hasCustomPrompt="1"/>
          </p:nvPr>
        </p:nvSpPr>
        <p:spPr>
          <a:xfrm>
            <a:off x="832653" y="2329671"/>
            <a:ext cx="3110916" cy="151200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9" name="Espace réservé du texte 6"/>
          <p:cNvSpPr>
            <a:spLocks noGrp="1"/>
          </p:cNvSpPr>
          <p:nvPr>
            <p:ph type="body" sz="half" idx="15" hasCustomPrompt="1"/>
          </p:nvPr>
        </p:nvSpPr>
        <p:spPr>
          <a:xfrm>
            <a:off x="832653" y="1897396"/>
            <a:ext cx="3110916" cy="43236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40" name="Espace réservé du texte 7"/>
          <p:cNvSpPr>
            <a:spLocks noGrp="1"/>
          </p:cNvSpPr>
          <p:nvPr>
            <p:ph type="body" sz="half" idx="16" hasCustomPrompt="1"/>
          </p:nvPr>
        </p:nvSpPr>
        <p:spPr>
          <a:xfrm>
            <a:off x="832653" y="4350533"/>
            <a:ext cx="3110916" cy="151200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41" name="Espace réservé du texte 8"/>
          <p:cNvSpPr>
            <a:spLocks noGrp="1"/>
          </p:cNvSpPr>
          <p:nvPr>
            <p:ph type="body" sz="half" idx="17" hasCustomPrompt="1"/>
          </p:nvPr>
        </p:nvSpPr>
        <p:spPr>
          <a:xfrm>
            <a:off x="832653" y="3918434"/>
            <a:ext cx="3110916" cy="432360"/>
          </a:xfrm>
        </p:spPr>
        <p:txBody>
          <a:bodyPr anchor="ctr"/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44" name="Titre 1"/>
          <p:cNvSpPr>
            <a:spLocks noGrp="1"/>
          </p:cNvSpPr>
          <p:nvPr>
            <p:ph type="title" hasCustomPrompt="1"/>
          </p:nvPr>
        </p:nvSpPr>
        <p:spPr>
          <a:xfrm>
            <a:off x="3687417" y="-1"/>
            <a:ext cx="5456582" cy="917575"/>
          </a:xfrm>
        </p:spPr>
        <p:txBody>
          <a:bodyPr>
            <a:noAutofit/>
          </a:bodyPr>
          <a:lstStyle>
            <a:lvl1pPr algn="l">
              <a:defRPr sz="2900"/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4" name="Picture 3" descr="C:\_Clients\PPT\masque-editions-lefebvre-sarrut\docs-cbi\PPT\sources\ligne_rou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51281" y="6415314"/>
            <a:ext cx="175725" cy="445589"/>
          </a:xfrm>
          <a:prstGeom prst="rect">
            <a:avLst/>
          </a:prstGeom>
          <a:noFill/>
        </p:spPr>
      </p:pic>
      <p:sp>
        <p:nvSpPr>
          <p:cNvPr id="1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29936" y="6480175"/>
            <a:ext cx="1823796" cy="365125"/>
          </a:xfrm>
        </p:spPr>
        <p:txBody>
          <a:bodyPr/>
          <a:lstStyle/>
          <a:p>
            <a:r>
              <a:rPr lang="en-US"/>
              <a:t>JANVIER 2019</a:t>
            </a:r>
            <a:endParaRPr lang="fr-FR"/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45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rme libre 41"/>
          <p:cNvSpPr/>
          <p:nvPr userDrawn="1"/>
        </p:nvSpPr>
        <p:spPr>
          <a:xfrm>
            <a:off x="3143280" y="0"/>
            <a:ext cx="6000720" cy="917576"/>
          </a:xfrm>
          <a:custGeom>
            <a:avLst/>
            <a:gdLst>
              <a:gd name="connsiteX0" fmla="*/ 371475 w 6391275"/>
              <a:gd name="connsiteY0" fmla="*/ 0 h 1047750"/>
              <a:gd name="connsiteX1" fmla="*/ 0 w 6391275"/>
              <a:gd name="connsiteY1" fmla="*/ 1038225 h 1047750"/>
              <a:gd name="connsiteX2" fmla="*/ 6391275 w 6391275"/>
              <a:gd name="connsiteY2" fmla="*/ 1047750 h 1047750"/>
              <a:gd name="connsiteX3" fmla="*/ 6381750 w 6391275"/>
              <a:gd name="connsiteY3" fmla="*/ 19050 h 1047750"/>
              <a:gd name="connsiteX4" fmla="*/ 371475 w 6391275"/>
              <a:gd name="connsiteY4" fmla="*/ 0 h 1047750"/>
              <a:gd name="connsiteX0" fmla="*/ 361499 w 6381299"/>
              <a:gd name="connsiteY0" fmla="*/ 0 h 1057275"/>
              <a:gd name="connsiteX1" fmla="*/ 0 w 6381299"/>
              <a:gd name="connsiteY1" fmla="*/ 1057275 h 1057275"/>
              <a:gd name="connsiteX2" fmla="*/ 6381299 w 6381299"/>
              <a:gd name="connsiteY2" fmla="*/ 1047750 h 1057275"/>
              <a:gd name="connsiteX3" fmla="*/ 6371774 w 6381299"/>
              <a:gd name="connsiteY3" fmla="*/ 19050 h 1057275"/>
              <a:gd name="connsiteX4" fmla="*/ 361499 w 6381299"/>
              <a:gd name="connsiteY4" fmla="*/ 0 h 1057275"/>
              <a:gd name="connsiteX0" fmla="*/ 3781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78124 w 6381299"/>
              <a:gd name="connsiteY4" fmla="*/ 9525 h 1038225"/>
              <a:gd name="connsiteX0" fmla="*/ 3648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64824 w 6381299"/>
              <a:gd name="connsiteY4" fmla="*/ 9525 h 1038225"/>
              <a:gd name="connsiteX0" fmla="*/ 374800 w 6391275"/>
              <a:gd name="connsiteY0" fmla="*/ 9525 h 1038225"/>
              <a:gd name="connsiteX1" fmla="*/ 0 w 6391275"/>
              <a:gd name="connsiteY1" fmla="*/ 1038225 h 1038225"/>
              <a:gd name="connsiteX2" fmla="*/ 6391275 w 6391275"/>
              <a:gd name="connsiteY2" fmla="*/ 1028700 h 1038225"/>
              <a:gd name="connsiteX3" fmla="*/ 6381750 w 6391275"/>
              <a:gd name="connsiteY3" fmla="*/ 0 h 1038225"/>
              <a:gd name="connsiteX4" fmla="*/ 374800 w 6391275"/>
              <a:gd name="connsiteY4" fmla="*/ 9525 h 1038225"/>
              <a:gd name="connsiteX0" fmla="*/ 374800 w 6381750"/>
              <a:gd name="connsiteY0" fmla="*/ 9525 h 1038225"/>
              <a:gd name="connsiteX1" fmla="*/ 0 w 6381750"/>
              <a:gd name="connsiteY1" fmla="*/ 1038225 h 1038225"/>
              <a:gd name="connsiteX2" fmla="*/ 6381750 w 6381750"/>
              <a:gd name="connsiteY2" fmla="*/ 1038225 h 1038225"/>
              <a:gd name="connsiteX3" fmla="*/ 6381750 w 6381750"/>
              <a:gd name="connsiteY3" fmla="*/ 0 h 1038225"/>
              <a:gd name="connsiteX4" fmla="*/ 374800 w 6381750"/>
              <a:gd name="connsiteY4" fmla="*/ 9525 h 1038225"/>
              <a:gd name="connsiteX0" fmla="*/ 374800 w 6381750"/>
              <a:gd name="connsiteY0" fmla="*/ 0 h 1028700"/>
              <a:gd name="connsiteX1" fmla="*/ 0 w 6381750"/>
              <a:gd name="connsiteY1" fmla="*/ 1028700 h 1028700"/>
              <a:gd name="connsiteX2" fmla="*/ 6381750 w 6381750"/>
              <a:gd name="connsiteY2" fmla="*/ 1028700 h 1028700"/>
              <a:gd name="connsiteX3" fmla="*/ 6381750 w 6381750"/>
              <a:gd name="connsiteY3" fmla="*/ 40351 h 1028700"/>
              <a:gd name="connsiteX4" fmla="*/ 374800 w 6381750"/>
              <a:gd name="connsiteY4" fmla="*/ 0 h 1028700"/>
              <a:gd name="connsiteX0" fmla="*/ 374800 w 6381750"/>
              <a:gd name="connsiteY0" fmla="*/ 1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74800 w 6381750"/>
              <a:gd name="connsiteY4" fmla="*/ 1 h 1028701"/>
              <a:gd name="connsiteX0" fmla="*/ 338586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38586 w 6381750"/>
              <a:gd name="connsiteY4" fmla="*/ 115435 h 1028701"/>
              <a:gd name="connsiteX0" fmla="*/ 329533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29533 w 6381750"/>
              <a:gd name="connsiteY4" fmla="*/ 115435 h 1028701"/>
              <a:gd name="connsiteX0" fmla="*/ 329533 w 6381750"/>
              <a:gd name="connsiteY0" fmla="*/ 0 h 913266"/>
              <a:gd name="connsiteX1" fmla="*/ 0 w 6381750"/>
              <a:gd name="connsiteY1" fmla="*/ 913266 h 913266"/>
              <a:gd name="connsiteX2" fmla="*/ 6381750 w 6381750"/>
              <a:gd name="connsiteY2" fmla="*/ 913266 h 913266"/>
              <a:gd name="connsiteX3" fmla="*/ 6000720 w 6381750"/>
              <a:gd name="connsiteY3" fmla="*/ 53563 h 913266"/>
              <a:gd name="connsiteX4" fmla="*/ 329533 w 6381750"/>
              <a:gd name="connsiteY4" fmla="*/ 0 h 913266"/>
              <a:gd name="connsiteX0" fmla="*/ 329533 w 6381750"/>
              <a:gd name="connsiteY0" fmla="*/ 1 h 913267"/>
              <a:gd name="connsiteX1" fmla="*/ 0 w 6381750"/>
              <a:gd name="connsiteY1" fmla="*/ 913267 h 913267"/>
              <a:gd name="connsiteX2" fmla="*/ 6381750 w 6381750"/>
              <a:gd name="connsiteY2" fmla="*/ 913267 h 913267"/>
              <a:gd name="connsiteX3" fmla="*/ 6000720 w 6381750"/>
              <a:gd name="connsiteY3" fmla="*/ 0 h 913267"/>
              <a:gd name="connsiteX4" fmla="*/ 329533 w 6381750"/>
              <a:gd name="connsiteY4" fmla="*/ 1 h 913267"/>
              <a:gd name="connsiteX0" fmla="*/ 329533 w 6000720"/>
              <a:gd name="connsiteY0" fmla="*/ 1 h 917576"/>
              <a:gd name="connsiteX1" fmla="*/ 0 w 6000720"/>
              <a:gd name="connsiteY1" fmla="*/ 913267 h 917576"/>
              <a:gd name="connsiteX2" fmla="*/ 6000720 w 6000720"/>
              <a:gd name="connsiteY2" fmla="*/ 917576 h 917576"/>
              <a:gd name="connsiteX3" fmla="*/ 6000720 w 6000720"/>
              <a:gd name="connsiteY3" fmla="*/ 0 h 917576"/>
              <a:gd name="connsiteX4" fmla="*/ 329533 w 6000720"/>
              <a:gd name="connsiteY4" fmla="*/ 1 h 9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20" h="917576">
                <a:moveTo>
                  <a:pt x="329533" y="1"/>
                </a:moveTo>
                <a:lnTo>
                  <a:pt x="0" y="913267"/>
                </a:lnTo>
                <a:lnTo>
                  <a:pt x="6000720" y="917576"/>
                </a:lnTo>
                <a:lnTo>
                  <a:pt x="6000720" y="0"/>
                </a:lnTo>
                <a:lnTo>
                  <a:pt x="32953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67148" y="0"/>
            <a:ext cx="1830733" cy="918985"/>
          </a:xfrm>
          <a:prstGeom prst="rect">
            <a:avLst/>
          </a:prstGeom>
          <a:noFill/>
        </p:spPr>
      </p:pic>
      <p:sp>
        <p:nvSpPr>
          <p:cNvPr id="38" name="Espace réservé du texte 5"/>
          <p:cNvSpPr>
            <a:spLocks noGrp="1"/>
          </p:cNvSpPr>
          <p:nvPr>
            <p:ph type="body" sz="half" idx="14" hasCustomPrompt="1"/>
          </p:nvPr>
        </p:nvSpPr>
        <p:spPr>
          <a:xfrm>
            <a:off x="832653" y="2205846"/>
            <a:ext cx="3240000" cy="1656000"/>
          </a:xfrm>
        </p:spPr>
        <p:txBody>
          <a:bodyPr>
            <a:normAutofit/>
          </a:bodyPr>
          <a:lstStyle>
            <a:lvl1pPr algn="just"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9" name="Espace réservé du texte 6"/>
          <p:cNvSpPr>
            <a:spLocks noGrp="1"/>
          </p:cNvSpPr>
          <p:nvPr>
            <p:ph type="body" sz="half" idx="15" hasCustomPrompt="1"/>
          </p:nvPr>
        </p:nvSpPr>
        <p:spPr>
          <a:xfrm>
            <a:off x="832653" y="1773571"/>
            <a:ext cx="3240000" cy="43236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40" name="Espace réservé du texte 7"/>
          <p:cNvSpPr>
            <a:spLocks noGrp="1"/>
          </p:cNvSpPr>
          <p:nvPr>
            <p:ph type="body" sz="half" idx="16" hasCustomPrompt="1"/>
          </p:nvPr>
        </p:nvSpPr>
        <p:spPr>
          <a:xfrm>
            <a:off x="832653" y="4521983"/>
            <a:ext cx="3240000" cy="1656000"/>
          </a:xfrm>
        </p:spPr>
        <p:txBody>
          <a:bodyPr>
            <a:normAutofit/>
          </a:bodyPr>
          <a:lstStyle>
            <a:lvl1pPr algn="just"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41" name="Espace réservé du texte 8"/>
          <p:cNvSpPr>
            <a:spLocks noGrp="1"/>
          </p:cNvSpPr>
          <p:nvPr>
            <p:ph type="body" sz="half" idx="17" hasCustomPrompt="1"/>
          </p:nvPr>
        </p:nvSpPr>
        <p:spPr>
          <a:xfrm>
            <a:off x="832653" y="4089884"/>
            <a:ext cx="3240000" cy="432360"/>
          </a:xfrm>
        </p:spPr>
        <p:txBody>
          <a:bodyPr anchor="ctr"/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44" name="Titre 1"/>
          <p:cNvSpPr>
            <a:spLocks noGrp="1"/>
          </p:cNvSpPr>
          <p:nvPr>
            <p:ph type="title" hasCustomPrompt="1"/>
          </p:nvPr>
        </p:nvSpPr>
        <p:spPr>
          <a:xfrm>
            <a:off x="3687417" y="-1"/>
            <a:ext cx="5456582" cy="917575"/>
          </a:xfrm>
        </p:spPr>
        <p:txBody>
          <a:bodyPr>
            <a:noAutofit/>
          </a:bodyPr>
          <a:lstStyle>
            <a:lvl1pPr algn="l">
              <a:defRPr sz="2900"/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4" name="Picture 3" descr="C:\_Clients\PPT\masque-editions-lefebvre-sarrut\docs-cbi\PPT\sources\ligne_rou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51281" y="6415314"/>
            <a:ext cx="175725" cy="445589"/>
          </a:xfrm>
          <a:prstGeom prst="rect">
            <a:avLst/>
          </a:prstGeom>
          <a:noFill/>
        </p:spPr>
      </p:pic>
      <p:sp>
        <p:nvSpPr>
          <p:cNvPr id="1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29936" y="6480175"/>
            <a:ext cx="1823796" cy="365125"/>
          </a:xfrm>
        </p:spPr>
        <p:txBody>
          <a:bodyPr/>
          <a:lstStyle/>
          <a:p>
            <a:r>
              <a:rPr lang="en-US"/>
              <a:t>JANVIER 2019</a:t>
            </a:r>
            <a:endParaRPr lang="fr-FR"/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7" name="Espace réservé du texte 5"/>
          <p:cNvSpPr>
            <a:spLocks noGrp="1"/>
          </p:cNvSpPr>
          <p:nvPr>
            <p:ph type="body" sz="half" idx="18" hasCustomPrompt="1"/>
          </p:nvPr>
        </p:nvSpPr>
        <p:spPr>
          <a:xfrm>
            <a:off x="5061753" y="2205846"/>
            <a:ext cx="3240000" cy="1656000"/>
          </a:xfrm>
        </p:spPr>
        <p:txBody>
          <a:bodyPr>
            <a:normAutofit/>
          </a:bodyPr>
          <a:lstStyle>
            <a:lvl1pPr algn="just"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28" name="Espace réservé du texte 6"/>
          <p:cNvSpPr>
            <a:spLocks noGrp="1"/>
          </p:cNvSpPr>
          <p:nvPr>
            <p:ph type="body" sz="half" idx="19" hasCustomPrompt="1"/>
          </p:nvPr>
        </p:nvSpPr>
        <p:spPr>
          <a:xfrm>
            <a:off x="5061753" y="1773571"/>
            <a:ext cx="3240000" cy="43236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9" name="Espace réservé du texte 7"/>
          <p:cNvSpPr>
            <a:spLocks noGrp="1"/>
          </p:cNvSpPr>
          <p:nvPr>
            <p:ph type="body" sz="half" idx="20" hasCustomPrompt="1"/>
          </p:nvPr>
        </p:nvSpPr>
        <p:spPr>
          <a:xfrm>
            <a:off x="5061753" y="4521983"/>
            <a:ext cx="3240000" cy="1656000"/>
          </a:xfrm>
        </p:spPr>
        <p:txBody>
          <a:bodyPr>
            <a:normAutofit/>
          </a:bodyPr>
          <a:lstStyle>
            <a:lvl1pPr algn="just"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0" name="Espace réservé du texte 8"/>
          <p:cNvSpPr>
            <a:spLocks noGrp="1"/>
          </p:cNvSpPr>
          <p:nvPr>
            <p:ph type="body" sz="half" idx="21" hasCustomPrompt="1"/>
          </p:nvPr>
        </p:nvSpPr>
        <p:spPr>
          <a:xfrm>
            <a:off x="5061753" y="4089884"/>
            <a:ext cx="3240000" cy="432360"/>
          </a:xfrm>
        </p:spPr>
        <p:txBody>
          <a:bodyPr anchor="ctr"/>
          <a:lstStyle/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02645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+ 2 blocs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e libre 34"/>
          <p:cNvSpPr/>
          <p:nvPr userDrawn="1"/>
        </p:nvSpPr>
        <p:spPr>
          <a:xfrm>
            <a:off x="3143280" y="0"/>
            <a:ext cx="6000720" cy="917576"/>
          </a:xfrm>
          <a:custGeom>
            <a:avLst/>
            <a:gdLst>
              <a:gd name="connsiteX0" fmla="*/ 371475 w 6391275"/>
              <a:gd name="connsiteY0" fmla="*/ 0 h 1047750"/>
              <a:gd name="connsiteX1" fmla="*/ 0 w 6391275"/>
              <a:gd name="connsiteY1" fmla="*/ 1038225 h 1047750"/>
              <a:gd name="connsiteX2" fmla="*/ 6391275 w 6391275"/>
              <a:gd name="connsiteY2" fmla="*/ 1047750 h 1047750"/>
              <a:gd name="connsiteX3" fmla="*/ 6381750 w 6391275"/>
              <a:gd name="connsiteY3" fmla="*/ 19050 h 1047750"/>
              <a:gd name="connsiteX4" fmla="*/ 371475 w 6391275"/>
              <a:gd name="connsiteY4" fmla="*/ 0 h 1047750"/>
              <a:gd name="connsiteX0" fmla="*/ 361499 w 6381299"/>
              <a:gd name="connsiteY0" fmla="*/ 0 h 1057275"/>
              <a:gd name="connsiteX1" fmla="*/ 0 w 6381299"/>
              <a:gd name="connsiteY1" fmla="*/ 1057275 h 1057275"/>
              <a:gd name="connsiteX2" fmla="*/ 6381299 w 6381299"/>
              <a:gd name="connsiteY2" fmla="*/ 1047750 h 1057275"/>
              <a:gd name="connsiteX3" fmla="*/ 6371774 w 6381299"/>
              <a:gd name="connsiteY3" fmla="*/ 19050 h 1057275"/>
              <a:gd name="connsiteX4" fmla="*/ 361499 w 6381299"/>
              <a:gd name="connsiteY4" fmla="*/ 0 h 1057275"/>
              <a:gd name="connsiteX0" fmla="*/ 3781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78124 w 6381299"/>
              <a:gd name="connsiteY4" fmla="*/ 9525 h 1038225"/>
              <a:gd name="connsiteX0" fmla="*/ 3648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64824 w 6381299"/>
              <a:gd name="connsiteY4" fmla="*/ 9525 h 1038225"/>
              <a:gd name="connsiteX0" fmla="*/ 374800 w 6391275"/>
              <a:gd name="connsiteY0" fmla="*/ 9525 h 1038225"/>
              <a:gd name="connsiteX1" fmla="*/ 0 w 6391275"/>
              <a:gd name="connsiteY1" fmla="*/ 1038225 h 1038225"/>
              <a:gd name="connsiteX2" fmla="*/ 6391275 w 6391275"/>
              <a:gd name="connsiteY2" fmla="*/ 1028700 h 1038225"/>
              <a:gd name="connsiteX3" fmla="*/ 6381750 w 6391275"/>
              <a:gd name="connsiteY3" fmla="*/ 0 h 1038225"/>
              <a:gd name="connsiteX4" fmla="*/ 374800 w 6391275"/>
              <a:gd name="connsiteY4" fmla="*/ 9525 h 1038225"/>
              <a:gd name="connsiteX0" fmla="*/ 374800 w 6381750"/>
              <a:gd name="connsiteY0" fmla="*/ 9525 h 1038225"/>
              <a:gd name="connsiteX1" fmla="*/ 0 w 6381750"/>
              <a:gd name="connsiteY1" fmla="*/ 1038225 h 1038225"/>
              <a:gd name="connsiteX2" fmla="*/ 6381750 w 6381750"/>
              <a:gd name="connsiteY2" fmla="*/ 1038225 h 1038225"/>
              <a:gd name="connsiteX3" fmla="*/ 6381750 w 6381750"/>
              <a:gd name="connsiteY3" fmla="*/ 0 h 1038225"/>
              <a:gd name="connsiteX4" fmla="*/ 374800 w 6381750"/>
              <a:gd name="connsiteY4" fmla="*/ 9525 h 1038225"/>
              <a:gd name="connsiteX0" fmla="*/ 374800 w 6381750"/>
              <a:gd name="connsiteY0" fmla="*/ 0 h 1028700"/>
              <a:gd name="connsiteX1" fmla="*/ 0 w 6381750"/>
              <a:gd name="connsiteY1" fmla="*/ 1028700 h 1028700"/>
              <a:gd name="connsiteX2" fmla="*/ 6381750 w 6381750"/>
              <a:gd name="connsiteY2" fmla="*/ 1028700 h 1028700"/>
              <a:gd name="connsiteX3" fmla="*/ 6381750 w 6381750"/>
              <a:gd name="connsiteY3" fmla="*/ 40351 h 1028700"/>
              <a:gd name="connsiteX4" fmla="*/ 374800 w 6381750"/>
              <a:gd name="connsiteY4" fmla="*/ 0 h 1028700"/>
              <a:gd name="connsiteX0" fmla="*/ 374800 w 6381750"/>
              <a:gd name="connsiteY0" fmla="*/ 1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74800 w 6381750"/>
              <a:gd name="connsiteY4" fmla="*/ 1 h 1028701"/>
              <a:gd name="connsiteX0" fmla="*/ 338586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38586 w 6381750"/>
              <a:gd name="connsiteY4" fmla="*/ 115435 h 1028701"/>
              <a:gd name="connsiteX0" fmla="*/ 329533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29533 w 6381750"/>
              <a:gd name="connsiteY4" fmla="*/ 115435 h 1028701"/>
              <a:gd name="connsiteX0" fmla="*/ 329533 w 6381750"/>
              <a:gd name="connsiteY0" fmla="*/ 0 h 913266"/>
              <a:gd name="connsiteX1" fmla="*/ 0 w 6381750"/>
              <a:gd name="connsiteY1" fmla="*/ 913266 h 913266"/>
              <a:gd name="connsiteX2" fmla="*/ 6381750 w 6381750"/>
              <a:gd name="connsiteY2" fmla="*/ 913266 h 913266"/>
              <a:gd name="connsiteX3" fmla="*/ 6000720 w 6381750"/>
              <a:gd name="connsiteY3" fmla="*/ 53563 h 913266"/>
              <a:gd name="connsiteX4" fmla="*/ 329533 w 6381750"/>
              <a:gd name="connsiteY4" fmla="*/ 0 h 913266"/>
              <a:gd name="connsiteX0" fmla="*/ 329533 w 6381750"/>
              <a:gd name="connsiteY0" fmla="*/ 1 h 913267"/>
              <a:gd name="connsiteX1" fmla="*/ 0 w 6381750"/>
              <a:gd name="connsiteY1" fmla="*/ 913267 h 913267"/>
              <a:gd name="connsiteX2" fmla="*/ 6381750 w 6381750"/>
              <a:gd name="connsiteY2" fmla="*/ 913267 h 913267"/>
              <a:gd name="connsiteX3" fmla="*/ 6000720 w 6381750"/>
              <a:gd name="connsiteY3" fmla="*/ 0 h 913267"/>
              <a:gd name="connsiteX4" fmla="*/ 329533 w 6381750"/>
              <a:gd name="connsiteY4" fmla="*/ 1 h 913267"/>
              <a:gd name="connsiteX0" fmla="*/ 329533 w 6000720"/>
              <a:gd name="connsiteY0" fmla="*/ 1 h 917576"/>
              <a:gd name="connsiteX1" fmla="*/ 0 w 6000720"/>
              <a:gd name="connsiteY1" fmla="*/ 913267 h 917576"/>
              <a:gd name="connsiteX2" fmla="*/ 6000720 w 6000720"/>
              <a:gd name="connsiteY2" fmla="*/ 917576 h 917576"/>
              <a:gd name="connsiteX3" fmla="*/ 6000720 w 6000720"/>
              <a:gd name="connsiteY3" fmla="*/ 0 h 917576"/>
              <a:gd name="connsiteX4" fmla="*/ 329533 w 6000720"/>
              <a:gd name="connsiteY4" fmla="*/ 1 h 9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20" h="917576">
                <a:moveTo>
                  <a:pt x="329533" y="1"/>
                </a:moveTo>
                <a:lnTo>
                  <a:pt x="0" y="913267"/>
                </a:lnTo>
                <a:lnTo>
                  <a:pt x="6000720" y="917576"/>
                </a:lnTo>
                <a:lnTo>
                  <a:pt x="6000720" y="0"/>
                </a:lnTo>
                <a:lnTo>
                  <a:pt x="32953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67148" y="0"/>
            <a:ext cx="1830733" cy="918985"/>
          </a:xfrm>
          <a:prstGeom prst="rect">
            <a:avLst/>
          </a:prstGeom>
          <a:noFill/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Strategic vision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0" name="Espace réservé du texte 2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977900" y="1895475"/>
            <a:ext cx="3225799" cy="415289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4000"/>
            </a:lvl1pPr>
          </a:lstStyle>
          <a:p>
            <a:r>
              <a:rPr lang="it-IT" sz="4000" dirty="0">
                <a:solidFill>
                  <a:srgbClr val="1E2655"/>
                </a:solidFill>
                <a:latin typeface="Arial"/>
                <a:cs typeface="Arial"/>
              </a:rPr>
              <a:t>“VERBATIM LEFEBVRE SARRUT”</a:t>
            </a:r>
            <a:endParaRPr lang="fr-FR" dirty="0"/>
          </a:p>
        </p:txBody>
      </p:sp>
      <p:sp>
        <p:nvSpPr>
          <p:cNvPr id="31" name="Espace réservé du texte 5"/>
          <p:cNvSpPr>
            <a:spLocks noGrp="1"/>
          </p:cNvSpPr>
          <p:nvPr userDrawn="1">
            <p:ph type="body" sz="half" idx="13" hasCustomPrompt="1"/>
          </p:nvPr>
        </p:nvSpPr>
        <p:spPr>
          <a:xfrm>
            <a:off x="5181437" y="2329671"/>
            <a:ext cx="3110916" cy="151200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2" name="Espace réservé du texte 6"/>
          <p:cNvSpPr>
            <a:spLocks noGrp="1"/>
          </p:cNvSpPr>
          <p:nvPr userDrawn="1">
            <p:ph type="body" sz="half" idx="15" hasCustomPrompt="1"/>
          </p:nvPr>
        </p:nvSpPr>
        <p:spPr>
          <a:xfrm>
            <a:off x="5181437" y="1897396"/>
            <a:ext cx="3110916" cy="43236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33" name="Espace réservé du texte 7"/>
          <p:cNvSpPr>
            <a:spLocks noGrp="1"/>
          </p:cNvSpPr>
          <p:nvPr userDrawn="1">
            <p:ph type="body" sz="half" idx="16" hasCustomPrompt="1"/>
          </p:nvPr>
        </p:nvSpPr>
        <p:spPr>
          <a:xfrm>
            <a:off x="5181437" y="4520661"/>
            <a:ext cx="3110916" cy="151200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4" name="Espace réservé du texte 8"/>
          <p:cNvSpPr>
            <a:spLocks noGrp="1"/>
          </p:cNvSpPr>
          <p:nvPr userDrawn="1">
            <p:ph type="body" sz="half" idx="17" hasCustomPrompt="1"/>
          </p:nvPr>
        </p:nvSpPr>
        <p:spPr>
          <a:xfrm>
            <a:off x="5181437" y="4088562"/>
            <a:ext cx="3110916" cy="432360"/>
          </a:xfrm>
        </p:spPr>
        <p:txBody>
          <a:bodyPr anchor="ctr"/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37" name="Titre 1"/>
          <p:cNvSpPr>
            <a:spLocks noGrp="1"/>
          </p:cNvSpPr>
          <p:nvPr>
            <p:ph type="title" hasCustomPrompt="1"/>
          </p:nvPr>
        </p:nvSpPr>
        <p:spPr>
          <a:xfrm>
            <a:off x="3687417" y="-1"/>
            <a:ext cx="5456582" cy="917575"/>
          </a:xfrm>
        </p:spPr>
        <p:txBody>
          <a:bodyPr>
            <a:noAutofit/>
          </a:bodyPr>
          <a:lstStyle>
            <a:lvl1pPr algn="l">
              <a:defRPr sz="2900"/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38" name="Picture 3" descr="C:\_Clients\PPT\masque-editions-lefebvre-sarrut\docs-cbi\PPT\sources\ligne_rou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51281" y="6415314"/>
            <a:ext cx="175725" cy="44558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e libre 31"/>
          <p:cNvSpPr/>
          <p:nvPr userDrawn="1"/>
        </p:nvSpPr>
        <p:spPr>
          <a:xfrm>
            <a:off x="3143280" y="0"/>
            <a:ext cx="6000720" cy="917576"/>
          </a:xfrm>
          <a:custGeom>
            <a:avLst/>
            <a:gdLst>
              <a:gd name="connsiteX0" fmla="*/ 371475 w 6391275"/>
              <a:gd name="connsiteY0" fmla="*/ 0 h 1047750"/>
              <a:gd name="connsiteX1" fmla="*/ 0 w 6391275"/>
              <a:gd name="connsiteY1" fmla="*/ 1038225 h 1047750"/>
              <a:gd name="connsiteX2" fmla="*/ 6391275 w 6391275"/>
              <a:gd name="connsiteY2" fmla="*/ 1047750 h 1047750"/>
              <a:gd name="connsiteX3" fmla="*/ 6381750 w 6391275"/>
              <a:gd name="connsiteY3" fmla="*/ 19050 h 1047750"/>
              <a:gd name="connsiteX4" fmla="*/ 371475 w 6391275"/>
              <a:gd name="connsiteY4" fmla="*/ 0 h 1047750"/>
              <a:gd name="connsiteX0" fmla="*/ 361499 w 6381299"/>
              <a:gd name="connsiteY0" fmla="*/ 0 h 1057275"/>
              <a:gd name="connsiteX1" fmla="*/ 0 w 6381299"/>
              <a:gd name="connsiteY1" fmla="*/ 1057275 h 1057275"/>
              <a:gd name="connsiteX2" fmla="*/ 6381299 w 6381299"/>
              <a:gd name="connsiteY2" fmla="*/ 1047750 h 1057275"/>
              <a:gd name="connsiteX3" fmla="*/ 6371774 w 6381299"/>
              <a:gd name="connsiteY3" fmla="*/ 19050 h 1057275"/>
              <a:gd name="connsiteX4" fmla="*/ 361499 w 6381299"/>
              <a:gd name="connsiteY4" fmla="*/ 0 h 1057275"/>
              <a:gd name="connsiteX0" fmla="*/ 3781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78124 w 6381299"/>
              <a:gd name="connsiteY4" fmla="*/ 9525 h 1038225"/>
              <a:gd name="connsiteX0" fmla="*/ 364824 w 6381299"/>
              <a:gd name="connsiteY0" fmla="*/ 9525 h 1038225"/>
              <a:gd name="connsiteX1" fmla="*/ 0 w 6381299"/>
              <a:gd name="connsiteY1" fmla="*/ 1038225 h 1038225"/>
              <a:gd name="connsiteX2" fmla="*/ 6381299 w 6381299"/>
              <a:gd name="connsiteY2" fmla="*/ 1028700 h 1038225"/>
              <a:gd name="connsiteX3" fmla="*/ 6371774 w 6381299"/>
              <a:gd name="connsiteY3" fmla="*/ 0 h 1038225"/>
              <a:gd name="connsiteX4" fmla="*/ 364824 w 6381299"/>
              <a:gd name="connsiteY4" fmla="*/ 9525 h 1038225"/>
              <a:gd name="connsiteX0" fmla="*/ 374800 w 6391275"/>
              <a:gd name="connsiteY0" fmla="*/ 9525 h 1038225"/>
              <a:gd name="connsiteX1" fmla="*/ 0 w 6391275"/>
              <a:gd name="connsiteY1" fmla="*/ 1038225 h 1038225"/>
              <a:gd name="connsiteX2" fmla="*/ 6391275 w 6391275"/>
              <a:gd name="connsiteY2" fmla="*/ 1028700 h 1038225"/>
              <a:gd name="connsiteX3" fmla="*/ 6381750 w 6391275"/>
              <a:gd name="connsiteY3" fmla="*/ 0 h 1038225"/>
              <a:gd name="connsiteX4" fmla="*/ 374800 w 6391275"/>
              <a:gd name="connsiteY4" fmla="*/ 9525 h 1038225"/>
              <a:gd name="connsiteX0" fmla="*/ 374800 w 6381750"/>
              <a:gd name="connsiteY0" fmla="*/ 9525 h 1038225"/>
              <a:gd name="connsiteX1" fmla="*/ 0 w 6381750"/>
              <a:gd name="connsiteY1" fmla="*/ 1038225 h 1038225"/>
              <a:gd name="connsiteX2" fmla="*/ 6381750 w 6381750"/>
              <a:gd name="connsiteY2" fmla="*/ 1038225 h 1038225"/>
              <a:gd name="connsiteX3" fmla="*/ 6381750 w 6381750"/>
              <a:gd name="connsiteY3" fmla="*/ 0 h 1038225"/>
              <a:gd name="connsiteX4" fmla="*/ 374800 w 6381750"/>
              <a:gd name="connsiteY4" fmla="*/ 9525 h 1038225"/>
              <a:gd name="connsiteX0" fmla="*/ 374800 w 6381750"/>
              <a:gd name="connsiteY0" fmla="*/ 0 h 1028700"/>
              <a:gd name="connsiteX1" fmla="*/ 0 w 6381750"/>
              <a:gd name="connsiteY1" fmla="*/ 1028700 h 1028700"/>
              <a:gd name="connsiteX2" fmla="*/ 6381750 w 6381750"/>
              <a:gd name="connsiteY2" fmla="*/ 1028700 h 1028700"/>
              <a:gd name="connsiteX3" fmla="*/ 6381750 w 6381750"/>
              <a:gd name="connsiteY3" fmla="*/ 40351 h 1028700"/>
              <a:gd name="connsiteX4" fmla="*/ 374800 w 6381750"/>
              <a:gd name="connsiteY4" fmla="*/ 0 h 1028700"/>
              <a:gd name="connsiteX0" fmla="*/ 374800 w 6381750"/>
              <a:gd name="connsiteY0" fmla="*/ 1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74800 w 6381750"/>
              <a:gd name="connsiteY4" fmla="*/ 1 h 1028701"/>
              <a:gd name="connsiteX0" fmla="*/ 338586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38586 w 6381750"/>
              <a:gd name="connsiteY4" fmla="*/ 115435 h 1028701"/>
              <a:gd name="connsiteX0" fmla="*/ 329533 w 6381750"/>
              <a:gd name="connsiteY0" fmla="*/ 115435 h 1028701"/>
              <a:gd name="connsiteX1" fmla="*/ 0 w 6381750"/>
              <a:gd name="connsiteY1" fmla="*/ 1028701 h 1028701"/>
              <a:gd name="connsiteX2" fmla="*/ 6381750 w 6381750"/>
              <a:gd name="connsiteY2" fmla="*/ 1028701 h 1028701"/>
              <a:gd name="connsiteX3" fmla="*/ 6381750 w 6381750"/>
              <a:gd name="connsiteY3" fmla="*/ 0 h 1028701"/>
              <a:gd name="connsiteX4" fmla="*/ 329533 w 6381750"/>
              <a:gd name="connsiteY4" fmla="*/ 115435 h 1028701"/>
              <a:gd name="connsiteX0" fmla="*/ 329533 w 6381750"/>
              <a:gd name="connsiteY0" fmla="*/ 0 h 913266"/>
              <a:gd name="connsiteX1" fmla="*/ 0 w 6381750"/>
              <a:gd name="connsiteY1" fmla="*/ 913266 h 913266"/>
              <a:gd name="connsiteX2" fmla="*/ 6381750 w 6381750"/>
              <a:gd name="connsiteY2" fmla="*/ 913266 h 913266"/>
              <a:gd name="connsiteX3" fmla="*/ 6000720 w 6381750"/>
              <a:gd name="connsiteY3" fmla="*/ 53563 h 913266"/>
              <a:gd name="connsiteX4" fmla="*/ 329533 w 6381750"/>
              <a:gd name="connsiteY4" fmla="*/ 0 h 913266"/>
              <a:gd name="connsiteX0" fmla="*/ 329533 w 6381750"/>
              <a:gd name="connsiteY0" fmla="*/ 1 h 913267"/>
              <a:gd name="connsiteX1" fmla="*/ 0 w 6381750"/>
              <a:gd name="connsiteY1" fmla="*/ 913267 h 913267"/>
              <a:gd name="connsiteX2" fmla="*/ 6381750 w 6381750"/>
              <a:gd name="connsiteY2" fmla="*/ 913267 h 913267"/>
              <a:gd name="connsiteX3" fmla="*/ 6000720 w 6381750"/>
              <a:gd name="connsiteY3" fmla="*/ 0 h 913267"/>
              <a:gd name="connsiteX4" fmla="*/ 329533 w 6381750"/>
              <a:gd name="connsiteY4" fmla="*/ 1 h 913267"/>
              <a:gd name="connsiteX0" fmla="*/ 329533 w 6000720"/>
              <a:gd name="connsiteY0" fmla="*/ 1 h 917576"/>
              <a:gd name="connsiteX1" fmla="*/ 0 w 6000720"/>
              <a:gd name="connsiteY1" fmla="*/ 913267 h 917576"/>
              <a:gd name="connsiteX2" fmla="*/ 6000720 w 6000720"/>
              <a:gd name="connsiteY2" fmla="*/ 917576 h 917576"/>
              <a:gd name="connsiteX3" fmla="*/ 6000720 w 6000720"/>
              <a:gd name="connsiteY3" fmla="*/ 0 h 917576"/>
              <a:gd name="connsiteX4" fmla="*/ 329533 w 6000720"/>
              <a:gd name="connsiteY4" fmla="*/ 1 h 9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20" h="917576">
                <a:moveTo>
                  <a:pt x="329533" y="1"/>
                </a:moveTo>
                <a:lnTo>
                  <a:pt x="0" y="913267"/>
                </a:lnTo>
                <a:lnTo>
                  <a:pt x="6000720" y="917576"/>
                </a:lnTo>
                <a:lnTo>
                  <a:pt x="6000720" y="0"/>
                </a:lnTo>
                <a:lnTo>
                  <a:pt x="32953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" descr="C:\_Clients\PPT\masque-editions-lefebvre-sarrut\docs-cbi\PPT\sources\logo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867148" y="0"/>
            <a:ext cx="1830733" cy="918985"/>
          </a:xfrm>
          <a:prstGeom prst="rect">
            <a:avLst/>
          </a:prstGeom>
          <a:noFill/>
        </p:spPr>
      </p:pic>
      <p:sp>
        <p:nvSpPr>
          <p:cNvPr id="7" name="Espace réservé pour une image  2"/>
          <p:cNvSpPr>
            <a:spLocks noGrp="1"/>
          </p:cNvSpPr>
          <p:nvPr>
            <p:ph type="pic" idx="13" hasCustomPrompt="1"/>
          </p:nvPr>
        </p:nvSpPr>
        <p:spPr>
          <a:xfrm>
            <a:off x="573088" y="1895475"/>
            <a:ext cx="7992000" cy="377031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Insérez votre image ici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573088" y="5665788"/>
            <a:ext cx="7997823" cy="4320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rgbClr val="1E265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4" name="Titre 1"/>
          <p:cNvSpPr>
            <a:spLocks noGrp="1"/>
          </p:cNvSpPr>
          <p:nvPr>
            <p:ph type="title" hasCustomPrompt="1"/>
          </p:nvPr>
        </p:nvSpPr>
        <p:spPr>
          <a:xfrm>
            <a:off x="3687417" y="-1"/>
            <a:ext cx="5456582" cy="917575"/>
          </a:xfrm>
        </p:spPr>
        <p:txBody>
          <a:bodyPr>
            <a:noAutofit/>
          </a:bodyPr>
          <a:lstStyle>
            <a:lvl1pPr algn="l">
              <a:defRPr sz="2900"/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35" name="Picture 3" descr="C:\_Clients\PPT\masque-editions-lefebvre-sarrut\docs-cbi\PPT\sources\ligne_rou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51281" y="6415314"/>
            <a:ext cx="175725" cy="445589"/>
          </a:xfrm>
          <a:prstGeom prst="rect">
            <a:avLst/>
          </a:prstGeom>
          <a:noFill/>
        </p:spPr>
      </p:pic>
      <p:sp>
        <p:nvSpPr>
          <p:cNvPr id="3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29936" y="6480175"/>
            <a:ext cx="1823796" cy="365125"/>
          </a:xfrm>
        </p:spPr>
        <p:txBody>
          <a:bodyPr/>
          <a:lstStyle/>
          <a:p>
            <a:r>
              <a:rPr lang="en-US"/>
              <a:t>JANVIER 2019</a:t>
            </a:r>
            <a:endParaRPr lang="fr-FR"/>
          </a:p>
        </p:txBody>
      </p:sp>
      <p:sp>
        <p:nvSpPr>
          <p:cNvPr id="3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/>
              <a:t>Strategic vision</a:t>
            </a:r>
            <a:endParaRPr lang="fr-FR" dirty="0"/>
          </a:p>
        </p:txBody>
      </p:sp>
      <p:sp>
        <p:nvSpPr>
          <p:cNvPr id="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94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29936" y="6480175"/>
            <a:ext cx="1823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E265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E265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Strategic vision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4801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265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1E13128-3A1D-43E3-97A0-46DD0BE9824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1" r:id="rId3"/>
    <p:sldLayoutId id="2147483664" r:id="rId4"/>
    <p:sldLayoutId id="2147483675" r:id="rId5"/>
    <p:sldLayoutId id="2147483676" r:id="rId6"/>
    <p:sldLayoutId id="2147483667" r:id="rId7"/>
    <p:sldLayoutId id="2147483672" r:id="rId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E265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rgbClr val="1E2655"/>
          </a:solidFill>
          <a:latin typeface="Arial" pitchFamily="34" charset="0"/>
          <a:ea typeface="+mn-ea"/>
          <a:cs typeface="Arial" pitchFamily="34" charset="0"/>
        </a:defRPr>
      </a:lvl1pPr>
      <a:lvl2pPr marL="447675" indent="9525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1E2655"/>
          </a:solidFill>
          <a:latin typeface="Arial" pitchFamily="34" charset="0"/>
          <a:ea typeface="+mn-ea"/>
          <a:cs typeface="Arial" pitchFamily="34" charset="0"/>
        </a:defRPr>
      </a:lvl2pPr>
      <a:lvl3pPr marL="895350" indent="190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rgbClr val="1E2655"/>
          </a:solidFill>
          <a:latin typeface="Arial" pitchFamily="34" charset="0"/>
          <a:ea typeface="+mn-ea"/>
          <a:cs typeface="Arial" pitchFamily="34" charset="0"/>
        </a:defRPr>
      </a:lvl3pPr>
      <a:lvl4pPr marL="1343025" indent="28575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1E2655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rgbClr val="1E265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SGestion/communaute-pratique-coder-pour-mieux-decider_XML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</a:t>
            </a:r>
            <a:r>
              <a:rPr lang="fr-FR" dirty="0" smtClean="0"/>
              <a:t>programmes </a:t>
            </a:r>
            <a:r>
              <a:rPr lang="fr-FR" dirty="0" smtClean="0"/>
              <a:t>&amp; </a:t>
            </a:r>
            <a:r>
              <a:rPr lang="fr-FR" dirty="0" smtClean="0"/>
              <a:t>des </a:t>
            </a:r>
            <a:r>
              <a:rPr lang="fr-FR" dirty="0" smtClean="0"/>
              <a:t>données</a:t>
            </a:r>
            <a:br>
              <a:rPr lang="fr-FR" dirty="0" smtClean="0"/>
            </a:br>
            <a:r>
              <a:rPr lang="fr-FR" dirty="0" smtClean="0"/>
              <a:t>XML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47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44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données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53864" y="1286256"/>
            <a:ext cx="78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Et les données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3864" y="2578918"/>
            <a:ext cx="771172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Différents rapport des programmes avec « les données »</a:t>
            </a:r>
          </a:p>
          <a:p>
            <a:endParaRPr lang="fr-FR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Programmes sans données :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une « calculette »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Programme qui 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propres données (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contrôlées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données simples (champs de saisie)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: Formulaire de calcul d’impôt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données complexes :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Excel, Word,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InDesign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Programme qui travaille sur des données externes :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traite des données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Legifrance</a:t>
            </a: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Nécessité de connaître ces données : contrat d’interface (schéma XML)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3864" y="1747921"/>
            <a:ext cx="657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Certains programmes manipulent des données et d’autres non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687417" y="-54865"/>
            <a:ext cx="5456582" cy="917575"/>
          </a:xfrm>
        </p:spPr>
        <p:txBody>
          <a:bodyPr/>
          <a:lstStyle/>
          <a:p>
            <a:r>
              <a:rPr lang="fr-FR" dirty="0" smtClean="0"/>
              <a:t>3 types de données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23680" y="1235300"/>
            <a:ext cx="7711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1. Données tabulaires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: Base de données relationnel (tables), CSV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84" y="1848639"/>
            <a:ext cx="2859590" cy="15145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36" y="4151403"/>
            <a:ext cx="2401087" cy="1008003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2" idx="2"/>
            <a:endCxn id="5" idx="0"/>
          </p:cNvCxnSpPr>
          <p:nvPr/>
        </p:nvCxnSpPr>
        <p:spPr>
          <a:xfrm>
            <a:off x="2230479" y="3363162"/>
            <a:ext cx="1" cy="7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17" y="1848639"/>
            <a:ext cx="3166915" cy="195303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69854" y="3997514"/>
            <a:ext cx="910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Jointures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376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687417" y="-54865"/>
            <a:ext cx="5456582" cy="917575"/>
          </a:xfrm>
        </p:spPr>
        <p:txBody>
          <a:bodyPr/>
          <a:lstStyle/>
          <a:p>
            <a:r>
              <a:rPr lang="fr-FR" dirty="0" smtClean="0"/>
              <a:t>3 types de données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736" y="1390291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2) Données </a:t>
            </a:r>
            <a:r>
              <a:rPr lang="fr-FR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arborescentes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XML/JSON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35" y="1865397"/>
            <a:ext cx="5934689" cy="25934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15" y="4224528"/>
            <a:ext cx="3220709" cy="197866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58066" y="262115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</a:t>
            </a:r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3295469" y="476039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49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687417" y="-54865"/>
            <a:ext cx="5456582" cy="917575"/>
          </a:xfrm>
        </p:spPr>
        <p:txBody>
          <a:bodyPr/>
          <a:lstStyle/>
          <a:p>
            <a:r>
              <a:rPr lang="fr-FR" dirty="0" smtClean="0"/>
              <a:t>3 types de données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584" y="1344672"/>
            <a:ext cx="7894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3) Données </a:t>
            </a:r>
            <a:r>
              <a:rPr lang="fr-FR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 type graphe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: triplets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RDF (sémantique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" y="1778927"/>
            <a:ext cx="3824041" cy="1931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7" y="3894391"/>
            <a:ext cx="3096101" cy="24018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41" y="1897963"/>
            <a:ext cx="3496693" cy="18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2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72152" y="1341120"/>
            <a:ext cx="787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 quel type sont les données éditoriales à LSS, un memento par exemple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44" y="2540799"/>
            <a:ext cx="3953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 tabulaire</a:t>
            </a:r>
          </a:p>
          <a:p>
            <a:pPr marL="342900" indent="-342900">
              <a:buAutoNum type="alphaUcParenR"/>
            </a:pPr>
            <a:endParaRPr lang="fr-FR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lphaUcParenR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 arborescente</a:t>
            </a:r>
          </a:p>
          <a:p>
            <a:pPr marL="342900" indent="-342900">
              <a:buAutoNum type="alphaUcParenR"/>
            </a:pPr>
            <a:endParaRPr lang="fr-FR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lphaUcParenR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 de type graphe</a:t>
            </a:r>
            <a:endParaRPr lang="fr-FR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150" y="4542782"/>
            <a:ext cx="7531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B) Données arborescente au format SGML</a:t>
            </a:r>
          </a:p>
          <a:p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On pourrait également faire un graphe pour représenter les liens ou même les métadonnées (date de publication, auteur, historique, etc.)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49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XML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770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Données LSS :  XML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5681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</a:t>
            </a:r>
            <a:r>
              <a:rPr lang="fr-FR" dirty="0" smtClean="0"/>
              <a:t>XML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Présentation Jar XDEV Flash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28282" y="1739569"/>
            <a:ext cx="775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 est une syntaxe … pour représenter de l’information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13400" y="4286431"/>
            <a:ext cx="154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&lt;/TOTO&gt;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529808" y="3082678"/>
            <a:ext cx="132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&lt;TATA&gt;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529808" y="3843943"/>
            <a:ext cx="145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&lt;/TATA&gt;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938240" y="3447063"/>
            <a:ext cx="93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532856" y="2669510"/>
            <a:ext cx="93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2753045" y="3473885"/>
            <a:ext cx="2717403" cy="485547"/>
            <a:chOff x="2753045" y="3473885"/>
            <a:chExt cx="2717403" cy="485547"/>
          </a:xfrm>
        </p:grpSpPr>
        <p:sp>
          <p:nvSpPr>
            <p:cNvPr id="15" name="ZoneTexte 14"/>
            <p:cNvSpPr txBox="1"/>
            <p:nvPr/>
          </p:nvSpPr>
          <p:spPr>
            <a:xfrm>
              <a:off x="2753045" y="3473886"/>
              <a:ext cx="949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&lt;titi&gt;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420556" y="3497767"/>
              <a:ext cx="1049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&lt;/titi&gt;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573946" y="3473885"/>
              <a:ext cx="932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texte</a:t>
              </a:r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313400" y="2303119"/>
            <a:ext cx="14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&lt;TOTO&gt;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20757" y="4995532"/>
            <a:ext cx="26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 seule syntaxe pour représenter du texte structuré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28282" y="1132588"/>
            <a:ext cx="621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</a:t>
            </a:r>
            <a:r>
              <a:rPr lang="fr-FR" sz="2400" b="1" i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eXtensible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Markup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Language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 »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334653" y="4109872"/>
            <a:ext cx="8496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CALS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840625" y="5311560"/>
            <a:ext cx="2455614" cy="1060518"/>
            <a:chOff x="5066503" y="4161249"/>
            <a:chExt cx="1928657" cy="969496"/>
          </a:xfrm>
        </p:grpSpPr>
        <p:sp>
          <p:nvSpPr>
            <p:cNvPr id="22" name="ZoneTexte 21"/>
            <p:cNvSpPr txBox="1"/>
            <p:nvPr/>
          </p:nvSpPr>
          <p:spPr>
            <a:xfrm>
              <a:off x="5066503" y="4161249"/>
              <a:ext cx="1928657" cy="9694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(X)HTML</a:t>
              </a:r>
              <a:endPara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fr-FR" sz="1100" dirty="0" smtClean="0"/>
                <a:t>&lt;html&gt;</a:t>
              </a:r>
              <a:br>
                <a:rPr lang="fr-FR" sz="1100" dirty="0" smtClean="0"/>
              </a:br>
              <a:r>
                <a:rPr lang="fr-FR" sz="1100" dirty="0" smtClean="0"/>
                <a:t>  &lt;</a:t>
              </a:r>
              <a:r>
                <a:rPr lang="fr-FR" sz="1100" dirty="0" err="1" smtClean="0"/>
                <a:t>head</a:t>
              </a:r>
              <a:r>
                <a:rPr lang="fr-FR" sz="1100" dirty="0" smtClean="0"/>
                <a:t>&gt;</a:t>
              </a:r>
              <a:br>
                <a:rPr lang="fr-FR" sz="1100" dirty="0" smtClean="0"/>
              </a:br>
              <a:r>
                <a:rPr lang="fr-FR" sz="1100" dirty="0" smtClean="0"/>
                <a:t>  &lt;body&gt;</a:t>
              </a:r>
              <a:r>
                <a:rPr lang="fr-FR" sz="1100" dirty="0"/>
                <a:t> </a:t>
              </a:r>
              <a:r>
                <a:rPr lang="fr-FR" sz="1100" dirty="0" smtClean="0"/>
                <a:t>…</a:t>
              </a: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3249" y="4205297"/>
              <a:ext cx="734790" cy="881399"/>
            </a:xfrm>
            <a:prstGeom prst="rect">
              <a:avLst/>
            </a:prstGeom>
          </p:spPr>
        </p:pic>
      </p:grpSp>
      <p:grpSp>
        <p:nvGrpSpPr>
          <p:cNvPr id="26" name="Groupe 25"/>
          <p:cNvGrpSpPr/>
          <p:nvPr/>
        </p:nvGrpSpPr>
        <p:grpSpPr>
          <a:xfrm>
            <a:off x="6615850" y="2261301"/>
            <a:ext cx="2254065" cy="1646605"/>
            <a:chOff x="5931068" y="2324703"/>
            <a:chExt cx="2254065" cy="1646605"/>
          </a:xfrm>
        </p:grpSpPr>
        <p:sp>
          <p:nvSpPr>
            <p:cNvPr id="29" name="ZoneTexte 28"/>
            <p:cNvSpPr txBox="1"/>
            <p:nvPr/>
          </p:nvSpPr>
          <p:spPr>
            <a:xfrm>
              <a:off x="5931068" y="2324703"/>
              <a:ext cx="2254065" cy="16466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MathML</a:t>
              </a:r>
              <a:endPara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fr-FR" sz="1100" dirty="0" smtClean="0"/>
                <a:t>&lt;math&gt;</a:t>
              </a:r>
              <a:br>
                <a:rPr lang="fr-FR" sz="1100" dirty="0" smtClean="0"/>
              </a:br>
              <a:r>
                <a:rPr lang="fr-FR" sz="1100" dirty="0" smtClean="0"/>
                <a:t>&lt;mo&gt;∫&lt;/mo&gt;</a:t>
              </a:r>
              <a:br>
                <a:rPr lang="fr-FR" sz="1100" dirty="0" smtClean="0"/>
              </a:br>
              <a:r>
                <a:rPr lang="fr-FR" sz="1100" dirty="0" smtClean="0"/>
                <a:t>  &lt;mi&gt;f&lt;/mi&gt;</a:t>
              </a:r>
              <a:br>
                <a:rPr lang="fr-FR" sz="1100" dirty="0" smtClean="0"/>
              </a:br>
              <a:r>
                <a:rPr lang="fr-FR" sz="1100" dirty="0" smtClean="0"/>
                <a:t>  &lt;</a:t>
              </a:r>
              <a:r>
                <a:rPr lang="fr-FR" sz="1100" dirty="0" err="1" smtClean="0"/>
                <a:t>mfenced</a:t>
              </a:r>
              <a:r>
                <a:rPr lang="fr-FR" sz="1100" dirty="0" smtClean="0"/>
                <a:t>&gt;</a:t>
              </a:r>
              <a:br>
                <a:rPr lang="fr-FR" sz="1100" dirty="0" smtClean="0"/>
              </a:br>
              <a:r>
                <a:rPr lang="fr-FR" sz="1100" dirty="0" smtClean="0"/>
                <a:t>    &lt;mi&gt;x&lt;/mi&gt;</a:t>
              </a:r>
              <a:br>
                <a:rPr lang="fr-FR" sz="1100" dirty="0" smtClean="0"/>
              </a:br>
              <a:r>
                <a:rPr lang="fr-FR" sz="1100" dirty="0" smtClean="0"/>
                <a:t>  &lt;/</a:t>
              </a:r>
              <a:r>
                <a:rPr lang="fr-FR" sz="1100" dirty="0" err="1" smtClean="0"/>
                <a:t>mfenced</a:t>
              </a:r>
              <a:r>
                <a:rPr lang="fr-FR" sz="1100" dirty="0" smtClean="0"/>
                <a:t>&gt;</a:t>
              </a:r>
              <a:br>
                <a:rPr lang="fr-FR" sz="1100" dirty="0" smtClean="0"/>
              </a:br>
              <a:r>
                <a:rPr lang="fr-FR" sz="1100" dirty="0" smtClean="0"/>
                <a:t>&lt;/math&gt;</a:t>
              </a: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365" y="2993877"/>
              <a:ext cx="711170" cy="563394"/>
            </a:xfrm>
            <a:prstGeom prst="rect">
              <a:avLst/>
            </a:prstGeom>
          </p:spPr>
        </p:pic>
      </p:grpSp>
      <p:grpSp>
        <p:nvGrpSpPr>
          <p:cNvPr id="32" name="Groupe 31"/>
          <p:cNvGrpSpPr/>
          <p:nvPr/>
        </p:nvGrpSpPr>
        <p:grpSpPr>
          <a:xfrm>
            <a:off x="6184655" y="4166522"/>
            <a:ext cx="1018277" cy="934599"/>
            <a:chOff x="6914142" y="4861461"/>
            <a:chExt cx="1187441" cy="1200329"/>
          </a:xfrm>
        </p:grpSpPr>
        <p:sp>
          <p:nvSpPr>
            <p:cNvPr id="31" name="ZoneTexte 30"/>
            <p:cNvSpPr txBox="1"/>
            <p:nvPr/>
          </p:nvSpPr>
          <p:spPr>
            <a:xfrm>
              <a:off x="6914142" y="4861461"/>
              <a:ext cx="1187441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SVG</a:t>
              </a:r>
            </a:p>
            <a:p>
              <a:endParaRPr lang="fr-FR" sz="2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endParaRPr>
            </a:p>
            <a:p>
              <a:endPara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4263" y="5297374"/>
              <a:ext cx="708934" cy="764416"/>
            </a:xfrm>
            <a:prstGeom prst="rect">
              <a:avLst/>
            </a:prstGeom>
          </p:spPr>
        </p:pic>
      </p:grpSp>
      <p:sp>
        <p:nvSpPr>
          <p:cNvPr id="33" name="ZoneTexte 32"/>
          <p:cNvSpPr txBox="1"/>
          <p:nvPr/>
        </p:nvSpPr>
        <p:spPr>
          <a:xfrm>
            <a:off x="7620000" y="4640042"/>
            <a:ext cx="8496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EPUB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553200" y="5662510"/>
            <a:ext cx="14201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DOCBOOK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546954" y="5151276"/>
            <a:ext cx="739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DITA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04728" y="2305271"/>
            <a:ext cx="223276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tutu="</a:t>
            </a:r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texte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"&gt;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071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24" grpId="0" animBg="1"/>
      <p:bldP spid="33" grpId="0" animBg="1"/>
      <p:bldP spid="34" grpId="0" animBg="1"/>
      <p:bldP spid="36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</a:t>
            </a:r>
            <a:r>
              <a:rPr lang="fr-FR" dirty="0" smtClean="0"/>
              <a:t>à </a:t>
            </a:r>
            <a:r>
              <a:rPr lang="fr-FR" dirty="0" smtClean="0"/>
              <a:t>XML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MAI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Jar XDEV Flash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12636" y="1175590"/>
            <a:ext cx="25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Exemple ELS</a:t>
            </a:r>
            <a:endParaRPr lang="fr-FR" sz="2400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2"/>
          <a:srcRect r="35168"/>
          <a:stretch/>
        </p:blipFill>
        <p:spPr>
          <a:xfrm>
            <a:off x="512636" y="2923036"/>
            <a:ext cx="3583875" cy="176087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Rectangle 1"/>
          <p:cNvSpPr/>
          <p:nvPr/>
        </p:nvSpPr>
        <p:spPr>
          <a:xfrm>
            <a:off x="936249" y="1693674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 texte dans RJF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553711" y="1252438"/>
            <a:ext cx="45902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&lt;bloc&gt;</a:t>
            </a:r>
          </a:p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&lt;p&gt;&lt;</a:t>
            </a:r>
            <a:r>
              <a:rPr lang="fr-FR" sz="16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="…"/&gt;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Décision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&lt;/p&gt;</a:t>
            </a:r>
          </a:p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&lt;a </a:t>
            </a:r>
            <a:r>
              <a:rPr lang="fr-FR" sz="16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="…"&gt;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CE 30 septembre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&lt;/a&gt;</a:t>
            </a:r>
          </a:p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&lt;p&gt;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MM. </a:t>
            </a:r>
            <a:r>
              <a:rPr lang="fr-FR" sz="1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Ménéménis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…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&lt;/p&gt;</a:t>
            </a:r>
          </a:p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&lt;p&gt;&lt;i&gt;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1. Considérant …</a:t>
            </a:r>
            <a:r>
              <a:rPr lang="fr-FR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&lt;/i&gt;</a:t>
            </a:r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&lt;/p&gt;</a:t>
            </a:r>
            <a:endParaRPr lang="fr-FR" sz="1600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&lt;/bloc&gt;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44567" y="2886514"/>
            <a:ext cx="45902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sourceReproduite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&lt;titre&gt;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Décision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&lt;/titre&gt;</a:t>
            </a:r>
          </a:p>
          <a:p>
            <a:r>
              <a:rPr lang="fr-FR" sz="1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&lt;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blocRefDoc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  &lt;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refDoc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="…"&gt;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CE 30 septembre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refDoc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fr-FR" sz="1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fr-FR" sz="1400" b="1" dirty="0" err="1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compositionCour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fr-FR" sz="1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       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MM</a:t>
            </a:r>
            <a:r>
              <a:rPr lang="fr-FR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fr-FR" sz="14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Ménéménis</a:t>
            </a:r>
            <a:r>
              <a:rPr lang="fr-FR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…</a:t>
            </a:r>
          </a:p>
          <a:p>
            <a:r>
              <a:rPr lang="fr-FR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</a:t>
            </a:r>
            <a:r>
              <a:rPr lang="fr-FR" sz="1400" b="1" dirty="0" err="1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compositionCour</a:t>
            </a:r>
            <a:r>
              <a:rPr lang="fr-FR" sz="1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  <a:endParaRPr lang="fr-FR" sz="1400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&lt;/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blocRefDoc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&lt;al&gt;</a:t>
            </a:r>
            <a:r>
              <a:rPr lang="fr-FR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1. Considérant …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&lt;/al&gt;</a:t>
            </a:r>
            <a:endParaRPr lang="fr-FR" sz="1400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</a:t>
            </a:r>
            <a:r>
              <a:rPr lang="fr-FR" sz="1400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sourceReproduite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60974" y="5496652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Critères de structuration : affichable &amp; requêtable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4572000" y="1315283"/>
            <a:ext cx="3319273" cy="1443969"/>
            <a:chOff x="4553711" y="1280943"/>
            <a:chExt cx="3319273" cy="1443969"/>
          </a:xfrm>
        </p:grpSpPr>
        <p:cxnSp>
          <p:nvCxnSpPr>
            <p:cNvPr id="8" name="Connecteur droit 7"/>
            <p:cNvCxnSpPr/>
            <p:nvPr/>
          </p:nvCxnSpPr>
          <p:spPr>
            <a:xfrm flipV="1">
              <a:off x="4553711" y="1280943"/>
              <a:ext cx="3319273" cy="1443969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4617720" y="1335024"/>
              <a:ext cx="3255264" cy="138988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92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17288" y="1441704"/>
            <a:ext cx="78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Ceci n’est pas un cours sur XML</a:t>
            </a:r>
            <a:endParaRPr lang="fr-FR" sz="2400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7288" y="2104333"/>
            <a:ext cx="8342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Mais une présentation de la programmation informatique </a:t>
            </a:r>
          </a:p>
          <a:p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...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qui prend pour exemple les </a:t>
            </a:r>
            <a:r>
              <a:rPr lang="fr-FR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technologie XML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dans le cadre de l’</a:t>
            </a:r>
            <a:r>
              <a:rPr lang="fr-FR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informatique « documentaire »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chez LSS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160" y="3487940"/>
            <a:ext cx="834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N’hésitez pas à poser des questions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N’hésitez pas à m’interrompre si quelque chose n’est pas clair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88" y="4594549"/>
            <a:ext cx="8342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Tout 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 que nous allons voir, notamment le code des exercice est disponible ici :</a:t>
            </a:r>
          </a:p>
          <a:p>
            <a:pPr lvl="1"/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  <a:hlinkClick r:id="rId2"/>
              </a:rPr>
              <a:t>github.com/ELSGestion/communaute-pratique-coder-pour-mieux-decider_XML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" y="1100560"/>
            <a:ext cx="8865097" cy="436231"/>
          </a:xfrm>
        </p:spPr>
        <p:txBody>
          <a:bodyPr>
            <a:noAutofit/>
          </a:bodyPr>
          <a:lstStyle/>
          <a:p>
            <a:r>
              <a:rPr lang="fr-FR" sz="1800" dirty="0" smtClean="0"/>
              <a:t>A LSS : NOUS NE FABRIQUONS PAS DES PROGRAMMES MAIS DES DONNEES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8414956" y="2672008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/>
              <a:t>client</a:t>
            </a:r>
          </a:p>
        </p:txBody>
      </p:sp>
      <p:grpSp>
        <p:nvGrpSpPr>
          <p:cNvPr id="62" name="Groupe 61"/>
          <p:cNvGrpSpPr/>
          <p:nvPr/>
        </p:nvGrpSpPr>
        <p:grpSpPr>
          <a:xfrm>
            <a:off x="2238049" y="2770318"/>
            <a:ext cx="513861" cy="118346"/>
            <a:chOff x="1521301" y="4636735"/>
            <a:chExt cx="685148" cy="157794"/>
          </a:xfrm>
        </p:grpSpPr>
        <p:sp>
          <p:nvSpPr>
            <p:cNvPr id="7" name="Flèche droite 6"/>
            <p:cNvSpPr/>
            <p:nvPr/>
          </p:nvSpPr>
          <p:spPr>
            <a:xfrm>
              <a:off x="1521301" y="4644827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2" name="Organigramme : Connecteur 11"/>
            <p:cNvSpPr/>
            <p:nvPr/>
          </p:nvSpPr>
          <p:spPr>
            <a:xfrm>
              <a:off x="2022549" y="4636735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2945773" y="2775376"/>
            <a:ext cx="513861" cy="118346"/>
            <a:chOff x="2432565" y="4643479"/>
            <a:chExt cx="685148" cy="157794"/>
          </a:xfrm>
        </p:grpSpPr>
        <p:sp>
          <p:nvSpPr>
            <p:cNvPr id="14" name="Flèche droite 13"/>
            <p:cNvSpPr/>
            <p:nvPr/>
          </p:nvSpPr>
          <p:spPr>
            <a:xfrm>
              <a:off x="2432565" y="4651571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5" name="Organigramme : Connecteur 14"/>
            <p:cNvSpPr/>
            <p:nvPr/>
          </p:nvSpPr>
          <p:spPr>
            <a:xfrm>
              <a:off x="2933813" y="4643479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3629221" y="2775376"/>
            <a:ext cx="513861" cy="118346"/>
            <a:chOff x="3343829" y="4643479"/>
            <a:chExt cx="685148" cy="157794"/>
          </a:xfrm>
        </p:grpSpPr>
        <p:sp>
          <p:nvSpPr>
            <p:cNvPr id="16" name="Flèche droite 15"/>
            <p:cNvSpPr/>
            <p:nvPr/>
          </p:nvSpPr>
          <p:spPr>
            <a:xfrm>
              <a:off x="3343829" y="4651571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7" name="Organigramme : Connecteur 16"/>
            <p:cNvSpPr/>
            <p:nvPr/>
          </p:nvSpPr>
          <p:spPr>
            <a:xfrm>
              <a:off x="3845077" y="4643479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65" name="Groupe 64"/>
          <p:cNvGrpSpPr/>
          <p:nvPr/>
        </p:nvGrpSpPr>
        <p:grpSpPr>
          <a:xfrm>
            <a:off x="4312669" y="2781445"/>
            <a:ext cx="513861" cy="118346"/>
            <a:chOff x="4255093" y="4651571"/>
            <a:chExt cx="685148" cy="157794"/>
          </a:xfrm>
        </p:grpSpPr>
        <p:sp>
          <p:nvSpPr>
            <p:cNvPr id="18" name="Flèche droite 17"/>
            <p:cNvSpPr/>
            <p:nvPr/>
          </p:nvSpPr>
          <p:spPr>
            <a:xfrm>
              <a:off x="4255093" y="4651571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9" name="Organigramme : Connecteur 18"/>
            <p:cNvSpPr/>
            <p:nvPr/>
          </p:nvSpPr>
          <p:spPr>
            <a:xfrm>
              <a:off x="4756341" y="4651571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4996118" y="2769307"/>
            <a:ext cx="513862" cy="118346"/>
            <a:chOff x="5399265" y="3824507"/>
            <a:chExt cx="685149" cy="157794"/>
          </a:xfrm>
        </p:grpSpPr>
        <p:sp>
          <p:nvSpPr>
            <p:cNvPr id="20" name="Flèche droite 19"/>
            <p:cNvSpPr/>
            <p:nvPr/>
          </p:nvSpPr>
          <p:spPr>
            <a:xfrm>
              <a:off x="5399265" y="3832599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350" b="1"/>
            </a:p>
          </p:txBody>
        </p:sp>
        <p:sp>
          <p:nvSpPr>
            <p:cNvPr id="21" name="Organigramme : Connecteur 20"/>
            <p:cNvSpPr/>
            <p:nvPr/>
          </p:nvSpPr>
          <p:spPr>
            <a:xfrm>
              <a:off x="5900514" y="3824507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350" b="1"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723184" y="2766033"/>
            <a:ext cx="513862" cy="118346"/>
            <a:chOff x="6135779" y="4631022"/>
            <a:chExt cx="685149" cy="157794"/>
          </a:xfrm>
        </p:grpSpPr>
        <p:sp>
          <p:nvSpPr>
            <p:cNvPr id="22" name="Flèche droite 21"/>
            <p:cNvSpPr/>
            <p:nvPr/>
          </p:nvSpPr>
          <p:spPr>
            <a:xfrm>
              <a:off x="6135779" y="463911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3" name="Organigramme : Connecteur 22"/>
            <p:cNvSpPr/>
            <p:nvPr/>
          </p:nvSpPr>
          <p:spPr>
            <a:xfrm>
              <a:off x="6637028" y="463102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31" name="Groupe 30"/>
          <p:cNvGrpSpPr/>
          <p:nvPr/>
        </p:nvGrpSpPr>
        <p:grpSpPr>
          <a:xfrm rot="741162">
            <a:off x="6411239" y="3035577"/>
            <a:ext cx="513862" cy="118346"/>
            <a:chOff x="7159956" y="4489412"/>
            <a:chExt cx="685149" cy="157794"/>
          </a:xfrm>
        </p:grpSpPr>
        <p:sp>
          <p:nvSpPr>
            <p:cNvPr id="32" name="Flèche droite 31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3" name="Organigramme : Connecteur 32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46" name="Groupe 45"/>
          <p:cNvGrpSpPr/>
          <p:nvPr/>
        </p:nvGrpSpPr>
        <p:grpSpPr>
          <a:xfrm rot="191534">
            <a:off x="7086653" y="3134068"/>
            <a:ext cx="513862" cy="118346"/>
            <a:chOff x="7159956" y="4489412"/>
            <a:chExt cx="685149" cy="157794"/>
          </a:xfrm>
        </p:grpSpPr>
        <p:sp>
          <p:nvSpPr>
            <p:cNvPr id="47" name="Flèche droite 46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48" name="Organigramme : Connecteur 47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6405422" y="2769307"/>
            <a:ext cx="513862" cy="118346"/>
            <a:chOff x="6135779" y="4631022"/>
            <a:chExt cx="685149" cy="157794"/>
          </a:xfrm>
        </p:grpSpPr>
        <p:sp>
          <p:nvSpPr>
            <p:cNvPr id="54" name="Flèche droite 53"/>
            <p:cNvSpPr/>
            <p:nvPr/>
          </p:nvSpPr>
          <p:spPr>
            <a:xfrm>
              <a:off x="6135779" y="463911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5" name="Organigramme : Connecteur 54"/>
            <p:cNvSpPr/>
            <p:nvPr/>
          </p:nvSpPr>
          <p:spPr>
            <a:xfrm>
              <a:off x="6637028" y="463102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7094219" y="2762754"/>
            <a:ext cx="513862" cy="118346"/>
            <a:chOff x="6135779" y="4631022"/>
            <a:chExt cx="685149" cy="157794"/>
          </a:xfrm>
        </p:grpSpPr>
        <p:sp>
          <p:nvSpPr>
            <p:cNvPr id="57" name="Flèche droite 56"/>
            <p:cNvSpPr/>
            <p:nvPr/>
          </p:nvSpPr>
          <p:spPr>
            <a:xfrm>
              <a:off x="6135779" y="463911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8" name="Organigramme : Connecteur 57"/>
            <p:cNvSpPr/>
            <p:nvPr/>
          </p:nvSpPr>
          <p:spPr>
            <a:xfrm>
              <a:off x="6637028" y="463102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67" name="Organigramme : Connecteur 66"/>
          <p:cNvSpPr/>
          <p:nvPr/>
        </p:nvSpPr>
        <p:spPr>
          <a:xfrm>
            <a:off x="590473" y="2759677"/>
            <a:ext cx="137925" cy="118346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0" name="Rectangle à coins arrondis 69"/>
          <p:cNvSpPr/>
          <p:nvPr/>
        </p:nvSpPr>
        <p:spPr>
          <a:xfrm>
            <a:off x="2843282" y="2386826"/>
            <a:ext cx="1793636" cy="879803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1" name="ZoneTexte 70"/>
          <p:cNvSpPr txBox="1"/>
          <p:nvPr/>
        </p:nvSpPr>
        <p:spPr>
          <a:xfrm>
            <a:off x="3321710" y="2118061"/>
            <a:ext cx="9486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FLASH ECM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1143380" y="2937805"/>
            <a:ext cx="4090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 err="1">
                <a:solidFill>
                  <a:schemeClr val="bg1">
                    <a:lumMod val="50000"/>
                  </a:schemeClr>
                </a:solidFill>
              </a:rPr>
              <a:t>sgml</a:t>
            </a:r>
            <a:endParaRPr lang="fr-FR" sz="825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36" name="Groupe 1035"/>
          <p:cNvGrpSpPr/>
          <p:nvPr/>
        </p:nvGrpSpPr>
        <p:grpSpPr>
          <a:xfrm>
            <a:off x="4954096" y="2094074"/>
            <a:ext cx="1757121" cy="1158284"/>
            <a:chOff x="6185455" y="3296699"/>
            <a:chExt cx="2761702" cy="1544378"/>
          </a:xfrm>
        </p:grpSpPr>
        <p:sp>
          <p:nvSpPr>
            <p:cNvPr id="134" name="Rectangle à coins arrondis 133"/>
            <p:cNvSpPr/>
            <p:nvPr/>
          </p:nvSpPr>
          <p:spPr>
            <a:xfrm>
              <a:off x="6185455" y="3687035"/>
              <a:ext cx="2761702" cy="1154042"/>
            </a:xfrm>
            <a:prstGeom prst="round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350"/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6955120" y="3296699"/>
              <a:ext cx="18019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FLASH PUB</a:t>
              </a:r>
            </a:p>
          </p:txBody>
        </p:sp>
      </p:grpSp>
      <p:grpSp>
        <p:nvGrpSpPr>
          <p:cNvPr id="1037" name="Groupe 1036"/>
          <p:cNvGrpSpPr/>
          <p:nvPr/>
        </p:nvGrpSpPr>
        <p:grpSpPr>
          <a:xfrm>
            <a:off x="1489302" y="2118906"/>
            <a:ext cx="1190017" cy="1147723"/>
            <a:chOff x="1565729" y="3319244"/>
            <a:chExt cx="1586689" cy="1530297"/>
          </a:xfrm>
        </p:grpSpPr>
        <p:sp>
          <p:nvSpPr>
            <p:cNvPr id="136" name="ZoneTexte 135"/>
            <p:cNvSpPr txBox="1"/>
            <p:nvPr/>
          </p:nvSpPr>
          <p:spPr>
            <a:xfrm>
              <a:off x="1636618" y="3319244"/>
              <a:ext cx="151580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FLASH SAS</a:t>
              </a:r>
            </a:p>
          </p:txBody>
        </p:sp>
        <p:sp>
          <p:nvSpPr>
            <p:cNvPr id="137" name="Rectangle à coins arrondis 136"/>
            <p:cNvSpPr/>
            <p:nvPr/>
          </p:nvSpPr>
          <p:spPr>
            <a:xfrm>
              <a:off x="1565729" y="3655466"/>
              <a:ext cx="1382401" cy="1194075"/>
            </a:xfrm>
            <a:prstGeom prst="round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55" name="Groupe 154"/>
          <p:cNvGrpSpPr/>
          <p:nvPr/>
        </p:nvGrpSpPr>
        <p:grpSpPr>
          <a:xfrm rot="20675020">
            <a:off x="6406244" y="2490439"/>
            <a:ext cx="513862" cy="118346"/>
            <a:chOff x="7159956" y="4489412"/>
            <a:chExt cx="685149" cy="157794"/>
          </a:xfrm>
        </p:grpSpPr>
        <p:sp>
          <p:nvSpPr>
            <p:cNvPr id="156" name="Flèche droite 155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57" name="Organigramme : Connecteur 156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58" name="Groupe 157"/>
          <p:cNvGrpSpPr/>
          <p:nvPr/>
        </p:nvGrpSpPr>
        <p:grpSpPr>
          <a:xfrm rot="21413148">
            <a:off x="7098791" y="2400697"/>
            <a:ext cx="513862" cy="118346"/>
            <a:chOff x="7159956" y="4489412"/>
            <a:chExt cx="685149" cy="157794"/>
          </a:xfrm>
        </p:grpSpPr>
        <p:sp>
          <p:nvSpPr>
            <p:cNvPr id="159" name="Flèche droite 158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60" name="Organigramme : Connecteur 159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62" name="Groupe 161"/>
          <p:cNvGrpSpPr/>
          <p:nvPr/>
        </p:nvGrpSpPr>
        <p:grpSpPr>
          <a:xfrm>
            <a:off x="7775101" y="2390485"/>
            <a:ext cx="513862" cy="118346"/>
            <a:chOff x="7159956" y="4489412"/>
            <a:chExt cx="685149" cy="157794"/>
          </a:xfrm>
        </p:grpSpPr>
        <p:sp>
          <p:nvSpPr>
            <p:cNvPr id="163" name="Flèche droite 162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64" name="Organigramme : Connecteur 163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65" name="Groupe 164"/>
          <p:cNvGrpSpPr/>
          <p:nvPr/>
        </p:nvGrpSpPr>
        <p:grpSpPr>
          <a:xfrm>
            <a:off x="7775101" y="2768823"/>
            <a:ext cx="513862" cy="118346"/>
            <a:chOff x="7159956" y="4489412"/>
            <a:chExt cx="685149" cy="157794"/>
          </a:xfrm>
        </p:grpSpPr>
        <p:sp>
          <p:nvSpPr>
            <p:cNvPr id="166" name="Flèche droite 165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67" name="Organigramme : Connecteur 166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7765366" y="3134012"/>
            <a:ext cx="513862" cy="118346"/>
            <a:chOff x="7159956" y="4489412"/>
            <a:chExt cx="685149" cy="157794"/>
          </a:xfrm>
        </p:grpSpPr>
        <p:sp>
          <p:nvSpPr>
            <p:cNvPr id="169" name="Flèche droite 168"/>
            <p:cNvSpPr/>
            <p:nvPr/>
          </p:nvSpPr>
          <p:spPr>
            <a:xfrm>
              <a:off x="7159956" y="4497504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70" name="Organigramme : Connecteur 169"/>
            <p:cNvSpPr/>
            <p:nvPr/>
          </p:nvSpPr>
          <p:spPr>
            <a:xfrm>
              <a:off x="7661205" y="4489412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72" name="Groupe 171"/>
          <p:cNvGrpSpPr/>
          <p:nvPr/>
        </p:nvGrpSpPr>
        <p:grpSpPr>
          <a:xfrm>
            <a:off x="862177" y="2762754"/>
            <a:ext cx="513861" cy="118346"/>
            <a:chOff x="1521301" y="4636735"/>
            <a:chExt cx="685148" cy="157794"/>
          </a:xfrm>
        </p:grpSpPr>
        <p:sp>
          <p:nvSpPr>
            <p:cNvPr id="173" name="Flèche droite 172"/>
            <p:cNvSpPr/>
            <p:nvPr/>
          </p:nvSpPr>
          <p:spPr>
            <a:xfrm>
              <a:off x="1521301" y="4644827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74" name="Organigramme : Connecteur 173"/>
            <p:cNvSpPr/>
            <p:nvPr/>
          </p:nvSpPr>
          <p:spPr>
            <a:xfrm>
              <a:off x="2022549" y="4636735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75" name="Groupe 174"/>
          <p:cNvGrpSpPr/>
          <p:nvPr/>
        </p:nvGrpSpPr>
        <p:grpSpPr>
          <a:xfrm>
            <a:off x="1522545" y="2762754"/>
            <a:ext cx="513861" cy="118346"/>
            <a:chOff x="1521301" y="4636735"/>
            <a:chExt cx="685148" cy="157794"/>
          </a:xfrm>
        </p:grpSpPr>
        <p:sp>
          <p:nvSpPr>
            <p:cNvPr id="176" name="Flèche droite 175"/>
            <p:cNvSpPr/>
            <p:nvPr/>
          </p:nvSpPr>
          <p:spPr>
            <a:xfrm>
              <a:off x="1521301" y="4644827"/>
              <a:ext cx="275132" cy="14161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77" name="Organigramme : Connecteur 176"/>
            <p:cNvSpPr/>
            <p:nvPr/>
          </p:nvSpPr>
          <p:spPr>
            <a:xfrm>
              <a:off x="2022549" y="4636735"/>
              <a:ext cx="183900" cy="157794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78" name="ZoneTexte 177"/>
          <p:cNvSpPr txBox="1"/>
          <p:nvPr/>
        </p:nvSpPr>
        <p:spPr>
          <a:xfrm>
            <a:off x="658341" y="2441056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+ LEGACY</a:t>
            </a:r>
          </a:p>
        </p:txBody>
      </p:sp>
      <p:sp>
        <p:nvSpPr>
          <p:cNvPr id="179" name="ZoneTexte 178"/>
          <p:cNvSpPr txBox="1"/>
          <p:nvPr/>
        </p:nvSpPr>
        <p:spPr>
          <a:xfrm>
            <a:off x="7197393" y="1888074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HULK, INNEO</a:t>
            </a:r>
          </a:p>
        </p:txBody>
      </p:sp>
      <p:sp>
        <p:nvSpPr>
          <p:cNvPr id="180" name="ZoneTexte 179"/>
          <p:cNvSpPr txBox="1"/>
          <p:nvPr/>
        </p:nvSpPr>
        <p:spPr>
          <a:xfrm>
            <a:off x="7296038" y="2034488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+ LEGACY</a:t>
            </a:r>
          </a:p>
        </p:txBody>
      </p:sp>
      <p:sp>
        <p:nvSpPr>
          <p:cNvPr id="183" name="ZoneTexte 182"/>
          <p:cNvSpPr txBox="1"/>
          <p:nvPr/>
        </p:nvSpPr>
        <p:spPr>
          <a:xfrm>
            <a:off x="98439" y="2110347"/>
            <a:ext cx="1508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Word, Frame, Oxygen</a:t>
            </a:r>
            <a:br>
              <a:rPr lang="fr-FR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      GPS</a:t>
            </a:r>
          </a:p>
        </p:txBody>
      </p:sp>
      <p:sp>
        <p:nvSpPr>
          <p:cNvPr id="190" name="ZoneTexte 189"/>
          <p:cNvSpPr txBox="1"/>
          <p:nvPr/>
        </p:nvSpPr>
        <p:spPr>
          <a:xfrm>
            <a:off x="916148" y="3554199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Document</a:t>
            </a:r>
            <a:endParaRPr lang="fr-FR" sz="1050" dirty="0"/>
          </a:p>
        </p:txBody>
      </p:sp>
      <p:sp>
        <p:nvSpPr>
          <p:cNvPr id="192" name="ZoneTexte 191"/>
          <p:cNvSpPr txBox="1"/>
          <p:nvPr/>
        </p:nvSpPr>
        <p:spPr>
          <a:xfrm>
            <a:off x="1812135" y="2949007"/>
            <a:ext cx="34977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xml</a:t>
            </a:r>
          </a:p>
        </p:txBody>
      </p:sp>
      <p:sp>
        <p:nvSpPr>
          <p:cNvPr id="193" name="ZoneTexte 192"/>
          <p:cNvSpPr txBox="1"/>
          <p:nvPr/>
        </p:nvSpPr>
        <p:spPr>
          <a:xfrm>
            <a:off x="2509804" y="2949007"/>
            <a:ext cx="3497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xml</a:t>
            </a:r>
          </a:p>
        </p:txBody>
      </p:sp>
      <p:sp>
        <p:nvSpPr>
          <p:cNvPr id="194" name="ZoneTexte 193"/>
          <p:cNvSpPr txBox="1"/>
          <p:nvPr/>
        </p:nvSpPr>
        <p:spPr>
          <a:xfrm>
            <a:off x="3122933" y="2949007"/>
            <a:ext cx="5100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mongo</a:t>
            </a:r>
          </a:p>
        </p:txBody>
      </p:sp>
      <p:sp>
        <p:nvSpPr>
          <p:cNvPr id="195" name="ZoneTexte 194"/>
          <p:cNvSpPr txBox="1"/>
          <p:nvPr/>
        </p:nvSpPr>
        <p:spPr>
          <a:xfrm>
            <a:off x="3781429" y="2948114"/>
            <a:ext cx="6158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accroche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édite …</a:t>
            </a:r>
          </a:p>
        </p:txBody>
      </p:sp>
      <p:sp>
        <p:nvSpPr>
          <p:cNvPr id="196" name="ZoneTexte 195"/>
          <p:cNvSpPr txBox="1"/>
          <p:nvPr/>
        </p:nvSpPr>
        <p:spPr>
          <a:xfrm>
            <a:off x="4607930" y="2948114"/>
            <a:ext cx="3321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ML</a:t>
            </a:r>
          </a:p>
        </p:txBody>
      </p:sp>
      <p:sp>
        <p:nvSpPr>
          <p:cNvPr id="197" name="ZoneTexte 196"/>
          <p:cNvSpPr txBox="1"/>
          <p:nvPr/>
        </p:nvSpPr>
        <p:spPr>
          <a:xfrm>
            <a:off x="5164015" y="2941161"/>
            <a:ext cx="53412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résolue</a:t>
            </a:r>
          </a:p>
        </p:txBody>
      </p:sp>
      <p:sp>
        <p:nvSpPr>
          <p:cNvPr id="198" name="ZoneTexte 197"/>
          <p:cNvSpPr txBox="1"/>
          <p:nvPr/>
        </p:nvSpPr>
        <p:spPr>
          <a:xfrm>
            <a:off x="5948674" y="2940420"/>
            <a:ext cx="4171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EE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+ toc</a:t>
            </a:r>
          </a:p>
        </p:txBody>
      </p:sp>
      <p:sp>
        <p:nvSpPr>
          <p:cNvPr id="199" name="ZoneTexte 198"/>
          <p:cNvSpPr txBox="1"/>
          <p:nvPr/>
        </p:nvSpPr>
        <p:spPr>
          <a:xfrm>
            <a:off x="6663608" y="2887169"/>
            <a:ext cx="3850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html</a:t>
            </a:r>
          </a:p>
        </p:txBody>
      </p:sp>
      <p:sp>
        <p:nvSpPr>
          <p:cNvPr id="200" name="ZoneTexte 199"/>
          <p:cNvSpPr txBox="1"/>
          <p:nvPr/>
        </p:nvSpPr>
        <p:spPr>
          <a:xfrm>
            <a:off x="7325928" y="2875031"/>
            <a:ext cx="4395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 err="1">
                <a:solidFill>
                  <a:schemeClr val="bg1">
                    <a:lumMod val="50000"/>
                  </a:schemeClr>
                </a:solidFill>
              </a:rPr>
              <a:t>jouve</a:t>
            </a:r>
            <a:endParaRPr lang="fr-FR" sz="82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1" name="ZoneTexte 200"/>
          <p:cNvSpPr txBox="1"/>
          <p:nvPr/>
        </p:nvSpPr>
        <p:spPr>
          <a:xfrm>
            <a:off x="8037373" y="2875031"/>
            <a:ext cx="38023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web</a:t>
            </a:r>
          </a:p>
        </p:txBody>
      </p:sp>
      <p:sp>
        <p:nvSpPr>
          <p:cNvPr id="202" name="ZoneTexte 201"/>
          <p:cNvSpPr txBox="1"/>
          <p:nvPr/>
        </p:nvSpPr>
        <p:spPr>
          <a:xfrm>
            <a:off x="6665368" y="3245548"/>
            <a:ext cx="39626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PDF</a:t>
            </a:r>
          </a:p>
        </p:txBody>
      </p:sp>
      <p:sp>
        <p:nvSpPr>
          <p:cNvPr id="203" name="ZoneTexte 202"/>
          <p:cNvSpPr txBox="1"/>
          <p:nvPr/>
        </p:nvSpPr>
        <p:spPr>
          <a:xfrm>
            <a:off x="7333143" y="3280172"/>
            <a:ext cx="42511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PDF </a:t>
            </a:r>
            <a:br>
              <a:rPr lang="fr-FR" sz="825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imp.</a:t>
            </a:r>
          </a:p>
        </p:txBody>
      </p:sp>
      <p:sp>
        <p:nvSpPr>
          <p:cNvPr id="204" name="ZoneTexte 203"/>
          <p:cNvSpPr txBox="1"/>
          <p:nvPr/>
        </p:nvSpPr>
        <p:spPr>
          <a:xfrm>
            <a:off x="7989603" y="3273986"/>
            <a:ext cx="4924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Papier</a:t>
            </a:r>
          </a:p>
        </p:txBody>
      </p:sp>
      <p:sp>
        <p:nvSpPr>
          <p:cNvPr id="205" name="ZoneTexte 204"/>
          <p:cNvSpPr txBox="1"/>
          <p:nvPr/>
        </p:nvSpPr>
        <p:spPr>
          <a:xfrm>
            <a:off x="6675433" y="2540985"/>
            <a:ext cx="34977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xml</a:t>
            </a:r>
          </a:p>
        </p:txBody>
      </p:sp>
      <p:sp>
        <p:nvSpPr>
          <p:cNvPr id="206" name="ZoneTexte 205"/>
          <p:cNvSpPr txBox="1"/>
          <p:nvPr/>
        </p:nvSpPr>
        <p:spPr>
          <a:xfrm>
            <a:off x="8019259" y="2499520"/>
            <a:ext cx="43313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 err="1">
                <a:solidFill>
                  <a:schemeClr val="bg1">
                    <a:lumMod val="50000"/>
                  </a:schemeClr>
                </a:solidFill>
              </a:rPr>
              <a:t>ePub</a:t>
            </a:r>
            <a:endParaRPr lang="fr-FR" sz="82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7" name="ZoneTexte 206"/>
          <p:cNvSpPr txBox="1"/>
          <p:nvPr/>
        </p:nvSpPr>
        <p:spPr>
          <a:xfrm>
            <a:off x="7320426" y="2508832"/>
            <a:ext cx="44435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html5</a:t>
            </a:r>
          </a:p>
        </p:txBody>
      </p:sp>
      <p:sp>
        <p:nvSpPr>
          <p:cNvPr id="208" name="ZoneTexte 207"/>
          <p:cNvSpPr txBox="1"/>
          <p:nvPr/>
        </p:nvSpPr>
        <p:spPr>
          <a:xfrm>
            <a:off x="482344" y="2947892"/>
            <a:ext cx="4908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Frame</a:t>
            </a:r>
          </a:p>
        </p:txBody>
      </p:sp>
      <p:sp>
        <p:nvSpPr>
          <p:cNvPr id="209" name="ZoneTexte 208"/>
          <p:cNvSpPr txBox="1"/>
          <p:nvPr/>
        </p:nvSpPr>
        <p:spPr>
          <a:xfrm>
            <a:off x="92308" y="2947892"/>
            <a:ext cx="36580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>
                <a:solidFill>
                  <a:schemeClr val="bg1">
                    <a:lumMod val="50000"/>
                  </a:schemeClr>
                </a:solidFill>
              </a:rPr>
              <a:t>Ex :</a:t>
            </a:r>
          </a:p>
        </p:txBody>
      </p:sp>
      <p:sp>
        <p:nvSpPr>
          <p:cNvPr id="210" name="Organigramme : Connecteur 209"/>
          <p:cNvSpPr/>
          <p:nvPr/>
        </p:nvSpPr>
        <p:spPr>
          <a:xfrm>
            <a:off x="549063" y="3623267"/>
            <a:ext cx="171535" cy="166024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039" name="Image 10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9" y="3607530"/>
            <a:ext cx="193512" cy="193512"/>
          </a:xfrm>
          <a:prstGeom prst="rect">
            <a:avLst/>
          </a:prstGeom>
        </p:spPr>
      </p:pic>
      <p:cxnSp>
        <p:nvCxnSpPr>
          <p:cNvPr id="1042" name="Connecteur droit avec flèche 1041"/>
          <p:cNvCxnSpPr/>
          <p:nvPr/>
        </p:nvCxnSpPr>
        <p:spPr>
          <a:xfrm flipV="1">
            <a:off x="794304" y="3703390"/>
            <a:ext cx="164369" cy="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3" name="ZoneTexte 222"/>
          <p:cNvSpPr txBox="1"/>
          <p:nvPr/>
        </p:nvSpPr>
        <p:spPr>
          <a:xfrm>
            <a:off x="8463956" y="2854108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Goal</a:t>
            </a:r>
          </a:p>
        </p:txBody>
      </p:sp>
      <p:grpSp>
        <p:nvGrpSpPr>
          <p:cNvPr id="1045" name="Groupe 1044"/>
          <p:cNvGrpSpPr/>
          <p:nvPr/>
        </p:nvGrpSpPr>
        <p:grpSpPr>
          <a:xfrm>
            <a:off x="3781216" y="3268211"/>
            <a:ext cx="651140" cy="340926"/>
            <a:chOff x="4927684" y="4613660"/>
            <a:chExt cx="868187" cy="454568"/>
          </a:xfrm>
        </p:grpSpPr>
        <p:sp>
          <p:nvSpPr>
            <p:cNvPr id="225" name="Flèche droite 224"/>
            <p:cNvSpPr/>
            <p:nvPr/>
          </p:nvSpPr>
          <p:spPr>
            <a:xfrm rot="16200000">
              <a:off x="5289849" y="4608153"/>
              <a:ext cx="156185" cy="16719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26" name="ZoneTexte 225"/>
            <p:cNvSpPr txBox="1"/>
            <p:nvPr/>
          </p:nvSpPr>
          <p:spPr>
            <a:xfrm>
              <a:off x="4927684" y="4698896"/>
              <a:ext cx="868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"client"</a:t>
              </a:r>
              <a:endParaRPr lang="fr-FR" sz="1050" dirty="0"/>
            </a:p>
          </p:txBody>
        </p:sp>
      </p:grpSp>
      <p:sp>
        <p:nvSpPr>
          <p:cNvPr id="325" name="Flèche droite 324"/>
          <p:cNvSpPr/>
          <p:nvPr/>
        </p:nvSpPr>
        <p:spPr>
          <a:xfrm>
            <a:off x="811601" y="4600336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6" name="Organigramme : Connecteur 325"/>
          <p:cNvSpPr/>
          <p:nvPr/>
        </p:nvSpPr>
        <p:spPr>
          <a:xfrm>
            <a:off x="482344" y="4593903"/>
            <a:ext cx="171535" cy="166024"/>
          </a:xfrm>
          <a:prstGeom prst="flowChartConnector">
            <a:avLst/>
          </a:prstGeom>
          <a:solidFill>
            <a:srgbClr val="2AC06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7" name="Organigramme : Connecteur 326"/>
          <p:cNvSpPr/>
          <p:nvPr/>
        </p:nvSpPr>
        <p:spPr>
          <a:xfrm>
            <a:off x="1311896" y="4610958"/>
            <a:ext cx="171535" cy="166024"/>
          </a:xfrm>
          <a:prstGeom prst="flowChartConnector">
            <a:avLst/>
          </a:prstGeom>
          <a:solidFill>
            <a:srgbClr val="2BBE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8" name="Flèche droite 327"/>
          <p:cNvSpPr/>
          <p:nvPr/>
        </p:nvSpPr>
        <p:spPr>
          <a:xfrm>
            <a:off x="1642235" y="4589714"/>
            <a:ext cx="341490" cy="17440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9" name="Organigramme : Connecteur 328"/>
          <p:cNvSpPr/>
          <p:nvPr/>
        </p:nvSpPr>
        <p:spPr>
          <a:xfrm>
            <a:off x="2130753" y="5238705"/>
            <a:ext cx="171535" cy="166024"/>
          </a:xfrm>
          <a:prstGeom prst="flowChartConnector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0" name="Flèche droite 329"/>
          <p:cNvSpPr/>
          <p:nvPr/>
        </p:nvSpPr>
        <p:spPr>
          <a:xfrm>
            <a:off x="1640311" y="4910391"/>
            <a:ext cx="341490" cy="17440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1" name="Flèche droite 330"/>
          <p:cNvSpPr/>
          <p:nvPr/>
        </p:nvSpPr>
        <p:spPr>
          <a:xfrm>
            <a:off x="2466080" y="5229433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332" name="Picture 4" descr="https://tse3.mm.bing.net/th?id=OIP.lNf3oZmQUM2Gz791wEdjCwHaHa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143" y="5193553"/>
            <a:ext cx="246162" cy="2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" name="Picture 4" descr="https://tse3.mm.bing.net/th?id=OIP.lNf3oZmQUM2Gz791wEdjCwHaHa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39" y="4871694"/>
            <a:ext cx="246162" cy="2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4" name="Organigramme : Connecteur 333"/>
          <p:cNvSpPr/>
          <p:nvPr/>
        </p:nvSpPr>
        <p:spPr>
          <a:xfrm>
            <a:off x="2142531" y="4613202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5" name="Flèche droite 334"/>
          <p:cNvSpPr/>
          <p:nvPr/>
        </p:nvSpPr>
        <p:spPr>
          <a:xfrm>
            <a:off x="2478693" y="4589714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6" name="Organigramme : Connecteur 335"/>
          <p:cNvSpPr/>
          <p:nvPr/>
        </p:nvSpPr>
        <p:spPr>
          <a:xfrm>
            <a:off x="2984811" y="4604524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7" name="Flèche droite 336"/>
          <p:cNvSpPr/>
          <p:nvPr/>
        </p:nvSpPr>
        <p:spPr>
          <a:xfrm>
            <a:off x="3315151" y="4600336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8" name="Organigramme : Connecteur 337"/>
          <p:cNvSpPr/>
          <p:nvPr/>
        </p:nvSpPr>
        <p:spPr>
          <a:xfrm>
            <a:off x="3815446" y="4610958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9" name="Flèche droite 338"/>
          <p:cNvSpPr/>
          <p:nvPr/>
        </p:nvSpPr>
        <p:spPr>
          <a:xfrm>
            <a:off x="1640311" y="5229433"/>
            <a:ext cx="341490" cy="17440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0" name="Flèche droite 339"/>
          <p:cNvSpPr/>
          <p:nvPr/>
        </p:nvSpPr>
        <p:spPr>
          <a:xfrm>
            <a:off x="4169871" y="4602580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1" name="Organigramme : Connecteur 340"/>
          <p:cNvSpPr/>
          <p:nvPr/>
        </p:nvSpPr>
        <p:spPr>
          <a:xfrm>
            <a:off x="4694252" y="4606769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3" name="Organigramme : Connecteur 342"/>
          <p:cNvSpPr/>
          <p:nvPr/>
        </p:nvSpPr>
        <p:spPr>
          <a:xfrm>
            <a:off x="3815446" y="5538574"/>
            <a:ext cx="171535" cy="166024"/>
          </a:xfrm>
          <a:prstGeom prst="flowChartConnector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153" name="Groupe 152"/>
          <p:cNvGrpSpPr/>
          <p:nvPr/>
        </p:nvGrpSpPr>
        <p:grpSpPr>
          <a:xfrm>
            <a:off x="4139831" y="5498504"/>
            <a:ext cx="740502" cy="246162"/>
            <a:chOff x="5568326" y="6034591"/>
            <a:chExt cx="987336" cy="328216"/>
          </a:xfrm>
        </p:grpSpPr>
        <p:sp>
          <p:nvSpPr>
            <p:cNvPr id="342" name="Flèche droite 341"/>
            <p:cNvSpPr/>
            <p:nvPr/>
          </p:nvSpPr>
          <p:spPr>
            <a:xfrm>
              <a:off x="5568326" y="6088017"/>
              <a:ext cx="455320" cy="232534"/>
            </a:xfrm>
            <a:prstGeom prst="rightArrow">
              <a:avLst/>
            </a:prstGeom>
            <a:solidFill>
              <a:srgbClr val="E06C6C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344" name="Picture 4" descr="https://tse3.mm.bing.net/th?id=OIP.lNf3oZmQUM2Gz791wEdjCwHaHa&amp;pid=Ap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446" y="6034591"/>
              <a:ext cx="328216" cy="32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5" name="ZoneTexte 344"/>
          <p:cNvSpPr txBox="1"/>
          <p:nvPr/>
        </p:nvSpPr>
        <p:spPr>
          <a:xfrm>
            <a:off x="4935370" y="4544611"/>
            <a:ext cx="6677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client</a:t>
            </a:r>
          </a:p>
        </p:txBody>
      </p:sp>
      <p:sp>
        <p:nvSpPr>
          <p:cNvPr id="346" name="Organigramme : Connecteur 345"/>
          <p:cNvSpPr/>
          <p:nvPr/>
        </p:nvSpPr>
        <p:spPr>
          <a:xfrm>
            <a:off x="6153786" y="4976913"/>
            <a:ext cx="171535" cy="166024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7" name="Flèche droite 346"/>
          <p:cNvSpPr/>
          <p:nvPr/>
        </p:nvSpPr>
        <p:spPr>
          <a:xfrm>
            <a:off x="6453003" y="4970479"/>
            <a:ext cx="341490" cy="174401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48" name="Groupe 347"/>
          <p:cNvGrpSpPr/>
          <p:nvPr/>
        </p:nvGrpSpPr>
        <p:grpSpPr>
          <a:xfrm>
            <a:off x="5822771" y="4585765"/>
            <a:ext cx="1217042" cy="300082"/>
            <a:chOff x="9522606" y="4013604"/>
            <a:chExt cx="1622722" cy="400109"/>
          </a:xfrm>
        </p:grpSpPr>
        <p:cxnSp>
          <p:nvCxnSpPr>
            <p:cNvPr id="349" name="Connecteur droit avec flèche 348"/>
            <p:cNvCxnSpPr/>
            <p:nvPr/>
          </p:nvCxnSpPr>
          <p:spPr>
            <a:xfrm>
              <a:off x="9522606" y="4349393"/>
              <a:ext cx="16227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ZoneTexte 349"/>
            <p:cNvSpPr txBox="1"/>
            <p:nvPr/>
          </p:nvSpPr>
          <p:spPr>
            <a:xfrm>
              <a:off x="9977926" y="4013604"/>
              <a:ext cx="87459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temps</a:t>
              </a:r>
            </a:p>
          </p:txBody>
        </p:sp>
      </p:grpSp>
      <p:sp>
        <p:nvSpPr>
          <p:cNvPr id="352" name="Flèche droite 351"/>
          <p:cNvSpPr/>
          <p:nvPr/>
        </p:nvSpPr>
        <p:spPr>
          <a:xfrm>
            <a:off x="1640311" y="5548476"/>
            <a:ext cx="341490" cy="174401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3" name="Organigramme : Connecteur 352"/>
          <p:cNvSpPr/>
          <p:nvPr/>
        </p:nvSpPr>
        <p:spPr>
          <a:xfrm>
            <a:off x="2130753" y="5562596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4" name="Flèche droite 353"/>
          <p:cNvSpPr/>
          <p:nvPr/>
        </p:nvSpPr>
        <p:spPr>
          <a:xfrm>
            <a:off x="2466915" y="5539108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5" name="Organigramme : Connecteur 354"/>
          <p:cNvSpPr/>
          <p:nvPr/>
        </p:nvSpPr>
        <p:spPr>
          <a:xfrm>
            <a:off x="2973033" y="5553918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6" name="Flèche droite 355"/>
          <p:cNvSpPr/>
          <p:nvPr/>
        </p:nvSpPr>
        <p:spPr>
          <a:xfrm>
            <a:off x="3303373" y="5549729"/>
            <a:ext cx="341490" cy="174401"/>
          </a:xfrm>
          <a:prstGeom prst="rightArrow">
            <a:avLst/>
          </a:prstGeom>
          <a:solidFill>
            <a:srgbClr val="2AC06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7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417524" y="4139743"/>
            <a:ext cx="887240" cy="233645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Data flow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9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482344" y="1822068"/>
            <a:ext cx="1702580" cy="275456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Chaine Editoriale</a:t>
            </a:r>
          </a:p>
        </p:txBody>
      </p:sp>
      <p:sp>
        <p:nvSpPr>
          <p:cNvPr id="362" name="Organigramme : Connecteur 361"/>
          <p:cNvSpPr/>
          <p:nvPr/>
        </p:nvSpPr>
        <p:spPr>
          <a:xfrm>
            <a:off x="4679990" y="2766337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4" name="Organigramme : Connecteur 363"/>
          <p:cNvSpPr/>
          <p:nvPr/>
        </p:nvSpPr>
        <p:spPr>
          <a:xfrm>
            <a:off x="2596357" y="2751537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5" name="Organigramme : Connecteur 364"/>
          <p:cNvSpPr/>
          <p:nvPr/>
        </p:nvSpPr>
        <p:spPr>
          <a:xfrm>
            <a:off x="6759176" y="2416507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6" name="Organigramme : Connecteur 365"/>
          <p:cNvSpPr/>
          <p:nvPr/>
        </p:nvSpPr>
        <p:spPr>
          <a:xfrm>
            <a:off x="6770361" y="2755230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7" name="Organigramme : Connecteur 366"/>
          <p:cNvSpPr/>
          <p:nvPr/>
        </p:nvSpPr>
        <p:spPr>
          <a:xfrm>
            <a:off x="6775892" y="3069895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8" name="Organigramme : Connecteur 367"/>
          <p:cNvSpPr/>
          <p:nvPr/>
        </p:nvSpPr>
        <p:spPr>
          <a:xfrm>
            <a:off x="8135183" y="2357511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9" name="Organigramme : Connecteur 368"/>
          <p:cNvSpPr/>
          <p:nvPr/>
        </p:nvSpPr>
        <p:spPr>
          <a:xfrm>
            <a:off x="8134232" y="2748758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0" name="Organigramme : Connecteur 369"/>
          <p:cNvSpPr/>
          <p:nvPr/>
        </p:nvSpPr>
        <p:spPr>
          <a:xfrm>
            <a:off x="8139236" y="3105255"/>
            <a:ext cx="171535" cy="166024"/>
          </a:xfrm>
          <a:prstGeom prst="flowChartConnector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4" name="Émoticône 153"/>
          <p:cNvSpPr/>
          <p:nvPr/>
        </p:nvSpPr>
        <p:spPr>
          <a:xfrm>
            <a:off x="8599228" y="2538607"/>
            <a:ext cx="151725" cy="162171"/>
          </a:xfrm>
          <a:prstGeom prst="smileyF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5" name="Flèche droite 374"/>
          <p:cNvSpPr/>
          <p:nvPr/>
        </p:nvSpPr>
        <p:spPr>
          <a:xfrm>
            <a:off x="6450752" y="5203686"/>
            <a:ext cx="341490" cy="174401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6" name="Organigramme : Connecteur 375"/>
          <p:cNvSpPr/>
          <p:nvPr/>
        </p:nvSpPr>
        <p:spPr>
          <a:xfrm>
            <a:off x="6153785" y="5207295"/>
            <a:ext cx="171535" cy="166024"/>
          </a:xfrm>
          <a:prstGeom prst="flowChartConnector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377" name="Picture 4" descr="https://tse3.mm.bing.net/th?id=OIP.lNf3oZmQUM2Gz791wEdjCwHaHa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22" y="5166491"/>
            <a:ext cx="246162" cy="2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" name="Flèche droite 377"/>
          <p:cNvSpPr/>
          <p:nvPr/>
        </p:nvSpPr>
        <p:spPr>
          <a:xfrm>
            <a:off x="6450752" y="5436892"/>
            <a:ext cx="341490" cy="174401"/>
          </a:xfrm>
          <a:prstGeom prst="rightArrow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9" name="Organigramme : Connecteur 378"/>
          <p:cNvSpPr/>
          <p:nvPr/>
        </p:nvSpPr>
        <p:spPr>
          <a:xfrm>
            <a:off x="6874935" y="5432975"/>
            <a:ext cx="171535" cy="166024"/>
          </a:xfrm>
          <a:prstGeom prst="flowChartConnector">
            <a:avLst/>
          </a:prstGeom>
          <a:solidFill>
            <a:srgbClr val="FF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213" name="Groupe 212"/>
          <p:cNvGrpSpPr/>
          <p:nvPr/>
        </p:nvGrpSpPr>
        <p:grpSpPr>
          <a:xfrm>
            <a:off x="5071290" y="4304791"/>
            <a:ext cx="442810" cy="300082"/>
            <a:chOff x="6761707" y="4313508"/>
            <a:chExt cx="544832" cy="388988"/>
          </a:xfrm>
        </p:grpSpPr>
        <p:sp>
          <p:nvSpPr>
            <p:cNvPr id="373" name="ZoneTexte 372"/>
            <p:cNvSpPr txBox="1"/>
            <p:nvPr/>
          </p:nvSpPr>
          <p:spPr>
            <a:xfrm>
              <a:off x="6949153" y="4313508"/>
              <a:ext cx="357386" cy="388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pic>
          <p:nvPicPr>
            <p:cNvPr id="212" name="Image 2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707" y="4368135"/>
              <a:ext cx="254255" cy="249170"/>
            </a:xfrm>
            <a:prstGeom prst="rect">
              <a:avLst/>
            </a:prstGeom>
          </p:spPr>
        </p:pic>
      </p:grpSp>
      <p:pic>
        <p:nvPicPr>
          <p:cNvPr id="181" name="Image 1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02" y="4894463"/>
            <a:ext cx="386063" cy="386063"/>
          </a:xfrm>
          <a:prstGeom prst="rect">
            <a:avLst/>
          </a:prstGeom>
        </p:spPr>
      </p:pic>
      <p:pic>
        <p:nvPicPr>
          <p:cNvPr id="216" name="Image 2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82" y="5401687"/>
            <a:ext cx="210305" cy="201893"/>
          </a:xfrm>
          <a:prstGeom prst="rect">
            <a:avLst/>
          </a:prstGeom>
        </p:spPr>
      </p:pic>
      <p:pic>
        <p:nvPicPr>
          <p:cNvPr id="387" name="Image 3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82" y="5515987"/>
            <a:ext cx="210305" cy="201893"/>
          </a:xfrm>
          <a:prstGeom prst="rect">
            <a:avLst/>
          </a:prstGeom>
        </p:spPr>
      </p:pic>
      <p:pic>
        <p:nvPicPr>
          <p:cNvPr id="388" name="Image 3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89" y="5498052"/>
            <a:ext cx="210305" cy="201893"/>
          </a:xfrm>
          <a:prstGeom prst="rect">
            <a:avLst/>
          </a:prstGeom>
        </p:spPr>
      </p:pic>
      <p:pic>
        <p:nvPicPr>
          <p:cNvPr id="389" name="Image 3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19" y="5409281"/>
            <a:ext cx="210305" cy="201893"/>
          </a:xfrm>
          <a:prstGeom prst="rect">
            <a:avLst/>
          </a:prstGeom>
        </p:spPr>
      </p:pic>
      <p:pic>
        <p:nvPicPr>
          <p:cNvPr id="390" name="Image 3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11" y="5407444"/>
            <a:ext cx="210305" cy="201893"/>
          </a:xfrm>
          <a:prstGeom prst="rect">
            <a:avLst/>
          </a:prstGeom>
        </p:spPr>
      </p:pic>
      <p:pic>
        <p:nvPicPr>
          <p:cNvPr id="217" name="Imag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59" y="4346524"/>
            <a:ext cx="716414" cy="397610"/>
          </a:xfrm>
          <a:prstGeom prst="rect">
            <a:avLst/>
          </a:prstGeom>
        </p:spPr>
      </p:pic>
      <p:pic>
        <p:nvPicPr>
          <p:cNvPr id="218" name="Imag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74" y="4502892"/>
            <a:ext cx="679203" cy="384882"/>
          </a:xfrm>
          <a:prstGeom prst="rect">
            <a:avLst/>
          </a:prstGeom>
        </p:spPr>
      </p:pic>
      <p:pic>
        <p:nvPicPr>
          <p:cNvPr id="256" name="Image 2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41" y="4953716"/>
            <a:ext cx="482056" cy="488483"/>
          </a:xfrm>
          <a:prstGeom prst="rect">
            <a:avLst/>
          </a:prstGeom>
        </p:spPr>
      </p:pic>
      <p:pic>
        <p:nvPicPr>
          <p:cNvPr id="257" name="Image 2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80" y="5498510"/>
            <a:ext cx="659903" cy="448734"/>
          </a:xfrm>
          <a:prstGeom prst="rect">
            <a:avLst/>
          </a:prstGeom>
        </p:spPr>
      </p:pic>
      <p:pic>
        <p:nvPicPr>
          <p:cNvPr id="259" name="Image 2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79" y="4966255"/>
            <a:ext cx="218180" cy="526358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Parcours de </a:t>
            </a:r>
            <a:r>
              <a:rPr lang="fr-FR" dirty="0" smtClean="0"/>
              <a:t>données LSS</a:t>
            </a:r>
            <a:endParaRPr lang="fr-FR" dirty="0"/>
          </a:p>
        </p:txBody>
      </p:sp>
      <p:sp>
        <p:nvSpPr>
          <p:cNvPr id="161" name="Espace réservé de la date 26"/>
          <p:cNvSpPr>
            <a:spLocks noGrp="1"/>
          </p:cNvSpPr>
          <p:nvPr>
            <p:ph type="dt" sz="half" idx="10"/>
          </p:nvPr>
        </p:nvSpPr>
        <p:spPr>
          <a:xfrm>
            <a:off x="1029936" y="6480175"/>
            <a:ext cx="1823796" cy="365125"/>
          </a:xfrm>
        </p:spPr>
        <p:txBody>
          <a:bodyPr/>
          <a:lstStyle/>
          <a:p>
            <a:r>
              <a:rPr lang="en-US" dirty="0"/>
              <a:t>MAI 2019</a:t>
            </a:r>
            <a:endParaRPr lang="fr-FR" dirty="0"/>
          </a:p>
        </p:txBody>
      </p:sp>
      <p:sp>
        <p:nvSpPr>
          <p:cNvPr id="171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82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 dirty="0"/>
              <a:t>Présentation Jar XDEV Flash</a:t>
            </a:r>
          </a:p>
        </p:txBody>
      </p:sp>
    </p:spTree>
    <p:extLst>
      <p:ext uri="{BB962C8B-B14F-4D97-AF65-F5344CB8AC3E}">
        <p14:creationId xmlns:p14="http://schemas.microsoft.com/office/powerpoint/2010/main" val="253470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4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9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67" grpId="0" animBg="1"/>
      <p:bldP spid="70" grpId="0" animBg="1"/>
      <p:bldP spid="71" grpId="0"/>
      <p:bldP spid="108" grpId="0"/>
      <p:bldP spid="178" grpId="0"/>
      <p:bldP spid="179" grpId="0"/>
      <p:bldP spid="180" grpId="0"/>
      <p:bldP spid="183" grpId="0"/>
      <p:bldP spid="190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23" grpId="0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3" grpId="0" animBg="1"/>
      <p:bldP spid="345" grpId="0"/>
      <p:bldP spid="346" grpId="0" animBg="1"/>
      <p:bldP spid="347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/>
      <p:bldP spid="359" grpId="0"/>
      <p:bldP spid="362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154" grpId="0" animBg="1"/>
      <p:bldP spid="375" grpId="0" animBg="1"/>
      <p:bldP spid="376" grpId="0" animBg="1"/>
      <p:bldP spid="378" grpId="0" animBg="1"/>
      <p:bldP spid="3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5F1E6-D491-4941-8D43-A512436D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1296163"/>
            <a:ext cx="7290054" cy="861572"/>
          </a:xfrm>
        </p:spPr>
        <p:txBody>
          <a:bodyPr/>
          <a:lstStyle/>
          <a:p>
            <a:r>
              <a:rPr lang="fr-FR" dirty="0" smtClean="0"/>
              <a:t>"</a:t>
            </a:r>
            <a:r>
              <a:rPr lang="fr-FR" dirty="0" smtClean="0"/>
              <a:t>GIVE </a:t>
            </a:r>
            <a:r>
              <a:rPr lang="fr-FR" dirty="0" smtClean="0"/>
              <a:t>US DATA"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33114" y="2176938"/>
            <a:ext cx="2446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Data-</a:t>
            </a:r>
            <a:r>
              <a:rPr lang="fr-FR" sz="1500" dirty="0" err="1"/>
              <a:t>driven</a:t>
            </a:r>
            <a:r>
              <a:rPr lang="fr-FR" sz="1500" dirty="0"/>
              <a:t> </a:t>
            </a:r>
            <a:r>
              <a:rPr lang="fr-FR" sz="1500" dirty="0" err="1"/>
              <a:t>developement</a:t>
            </a:r>
            <a:endParaRPr lang="fr-FR" sz="1500" dirty="0"/>
          </a:p>
        </p:txBody>
      </p:sp>
      <p:sp>
        <p:nvSpPr>
          <p:cNvPr id="6" name="Organigramme : Connecteur 5"/>
          <p:cNvSpPr/>
          <p:nvPr/>
        </p:nvSpPr>
        <p:spPr>
          <a:xfrm>
            <a:off x="1606951" y="2659436"/>
            <a:ext cx="1060736" cy="1008789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Flèche droite 6"/>
          <p:cNvSpPr/>
          <p:nvPr/>
        </p:nvSpPr>
        <p:spPr>
          <a:xfrm>
            <a:off x="3669573" y="2700375"/>
            <a:ext cx="1243953" cy="912283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Organigramme : Connecteur 7"/>
          <p:cNvSpPr/>
          <p:nvPr/>
        </p:nvSpPr>
        <p:spPr>
          <a:xfrm>
            <a:off x="5613246" y="2588857"/>
            <a:ext cx="1060736" cy="1008789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Cadre 8"/>
          <p:cNvSpPr/>
          <p:nvPr/>
        </p:nvSpPr>
        <p:spPr>
          <a:xfrm>
            <a:off x="2235149" y="3011054"/>
            <a:ext cx="193863" cy="176322"/>
          </a:xfrm>
          <a:prstGeom prst="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>
            <a:off x="6218436" y="2749890"/>
            <a:ext cx="196069" cy="15595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Cadre 10"/>
          <p:cNvSpPr/>
          <p:nvPr/>
        </p:nvSpPr>
        <p:spPr>
          <a:xfrm>
            <a:off x="6218437" y="2913106"/>
            <a:ext cx="193863" cy="176322"/>
          </a:xfrm>
          <a:prstGeom prst="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242953" y="3004592"/>
            <a:ext cx="198357" cy="189246"/>
            <a:chOff x="3490228" y="6067552"/>
            <a:chExt cx="264476" cy="252328"/>
          </a:xfrm>
        </p:grpSpPr>
        <p:sp>
          <p:nvSpPr>
            <p:cNvPr id="13" name="Cadre 12"/>
            <p:cNvSpPr/>
            <p:nvPr/>
          </p:nvSpPr>
          <p:spPr>
            <a:xfrm>
              <a:off x="3490228" y="6067552"/>
              <a:ext cx="264476" cy="252328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sp>
          <p:nvSpPr>
            <p:cNvPr id="14" name="Émoticône 13"/>
            <p:cNvSpPr/>
            <p:nvPr/>
          </p:nvSpPr>
          <p:spPr>
            <a:xfrm>
              <a:off x="3525098" y="6100585"/>
              <a:ext cx="188744" cy="19274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5" name="Triangle isocèle 14"/>
          <p:cNvSpPr/>
          <p:nvPr/>
        </p:nvSpPr>
        <p:spPr>
          <a:xfrm>
            <a:off x="1897381" y="2848610"/>
            <a:ext cx="196069" cy="15595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Émoticône 15"/>
          <p:cNvSpPr/>
          <p:nvPr/>
        </p:nvSpPr>
        <p:spPr>
          <a:xfrm>
            <a:off x="5884196" y="3125807"/>
            <a:ext cx="141558" cy="14455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Émoticône 16"/>
          <p:cNvSpPr/>
          <p:nvPr/>
        </p:nvSpPr>
        <p:spPr>
          <a:xfrm>
            <a:off x="1924636" y="3272487"/>
            <a:ext cx="141558" cy="14455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18" name="Groupe 17"/>
          <p:cNvGrpSpPr/>
          <p:nvPr/>
        </p:nvGrpSpPr>
        <p:grpSpPr>
          <a:xfrm>
            <a:off x="3703497" y="2990793"/>
            <a:ext cx="96882" cy="333113"/>
            <a:chOff x="4782689" y="5419785"/>
            <a:chExt cx="261425" cy="926190"/>
          </a:xfrm>
        </p:grpSpPr>
        <p:sp>
          <p:nvSpPr>
            <p:cNvPr id="19" name="Émoticône 18"/>
            <p:cNvSpPr/>
            <p:nvPr/>
          </p:nvSpPr>
          <p:spPr>
            <a:xfrm>
              <a:off x="4804192" y="6153235"/>
              <a:ext cx="188744" cy="19274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0" name="Cadre 19"/>
            <p:cNvSpPr/>
            <p:nvPr/>
          </p:nvSpPr>
          <p:spPr>
            <a:xfrm>
              <a:off x="4782689" y="5815115"/>
              <a:ext cx="258484" cy="235096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sp>
          <p:nvSpPr>
            <p:cNvPr id="21" name="Triangle isocèle 20"/>
            <p:cNvSpPr/>
            <p:nvPr/>
          </p:nvSpPr>
          <p:spPr>
            <a:xfrm>
              <a:off x="4782689" y="5419785"/>
              <a:ext cx="261425" cy="207937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076317" y="2977380"/>
            <a:ext cx="334342" cy="339941"/>
            <a:chOff x="4782689" y="5419785"/>
            <a:chExt cx="261425" cy="926190"/>
          </a:xfrm>
        </p:grpSpPr>
        <p:sp>
          <p:nvSpPr>
            <p:cNvPr id="23" name="Émoticône 22"/>
            <p:cNvSpPr/>
            <p:nvPr/>
          </p:nvSpPr>
          <p:spPr>
            <a:xfrm>
              <a:off x="4804192" y="6153235"/>
              <a:ext cx="188744" cy="19274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4" name="Cadre 23"/>
            <p:cNvSpPr/>
            <p:nvPr/>
          </p:nvSpPr>
          <p:spPr>
            <a:xfrm>
              <a:off x="4782689" y="5815115"/>
              <a:ext cx="258484" cy="235096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sp>
          <p:nvSpPr>
            <p:cNvPr id="25" name="Triangle isocèle 24"/>
            <p:cNvSpPr/>
            <p:nvPr/>
          </p:nvSpPr>
          <p:spPr>
            <a:xfrm>
              <a:off x="4782689" y="5419785"/>
              <a:ext cx="261425" cy="207937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26" name="Flèche courbée vers la gauche 25"/>
          <p:cNvSpPr/>
          <p:nvPr/>
        </p:nvSpPr>
        <p:spPr>
          <a:xfrm>
            <a:off x="4423998" y="2945763"/>
            <a:ext cx="212005" cy="256759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5614674" y="2594145"/>
            <a:ext cx="1060736" cy="1008789"/>
            <a:chOff x="8453016" y="5339213"/>
            <a:chExt cx="1414314" cy="1345052"/>
          </a:xfrm>
        </p:grpSpPr>
        <p:sp>
          <p:nvSpPr>
            <p:cNvPr id="28" name="Organigramme : Connecteur 27"/>
            <p:cNvSpPr/>
            <p:nvPr/>
          </p:nvSpPr>
          <p:spPr>
            <a:xfrm>
              <a:off x="8453016" y="5339213"/>
              <a:ext cx="1414314" cy="1345052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9" name="Cadre 28"/>
            <p:cNvSpPr/>
            <p:nvPr/>
          </p:nvSpPr>
          <p:spPr>
            <a:xfrm>
              <a:off x="9290614" y="5808037"/>
              <a:ext cx="258484" cy="235096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grpSp>
          <p:nvGrpSpPr>
            <p:cNvPr id="30" name="Groupe 29"/>
            <p:cNvGrpSpPr/>
            <p:nvPr/>
          </p:nvGrpSpPr>
          <p:grpSpPr>
            <a:xfrm>
              <a:off x="9301019" y="5799421"/>
              <a:ext cx="264476" cy="252328"/>
              <a:chOff x="3490228" y="6067552"/>
              <a:chExt cx="264476" cy="252328"/>
            </a:xfrm>
          </p:grpSpPr>
          <p:sp>
            <p:nvSpPr>
              <p:cNvPr id="33" name="Cadre 32"/>
              <p:cNvSpPr/>
              <p:nvPr/>
            </p:nvSpPr>
            <p:spPr>
              <a:xfrm>
                <a:off x="3490228" y="6067552"/>
                <a:ext cx="264476" cy="252328"/>
              </a:xfrm>
              <a:prstGeom prst="fram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Émoticône 33"/>
              <p:cNvSpPr/>
              <p:nvPr/>
            </p:nvSpPr>
            <p:spPr>
              <a:xfrm>
                <a:off x="3525098" y="6100585"/>
                <a:ext cx="188744" cy="192740"/>
              </a:xfrm>
              <a:prstGeom prst="smileyFac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sp>
          <p:nvSpPr>
            <p:cNvPr id="31" name="Triangle isocèle 30"/>
            <p:cNvSpPr/>
            <p:nvPr/>
          </p:nvSpPr>
          <p:spPr>
            <a:xfrm>
              <a:off x="8840256" y="5591446"/>
              <a:ext cx="261425" cy="207936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2" name="Émoticône 31"/>
            <p:cNvSpPr/>
            <p:nvPr/>
          </p:nvSpPr>
          <p:spPr>
            <a:xfrm>
              <a:off x="8876596" y="6156615"/>
              <a:ext cx="188744" cy="19274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3734714" y="2657240"/>
            <a:ext cx="414462" cy="71225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5613246" y="2594145"/>
            <a:ext cx="1060736" cy="1008789"/>
            <a:chOff x="8453016" y="5339213"/>
            <a:chExt cx="1414314" cy="1345052"/>
          </a:xfrm>
        </p:grpSpPr>
        <p:sp>
          <p:nvSpPr>
            <p:cNvPr id="37" name="Organigramme : Connecteur 36"/>
            <p:cNvSpPr/>
            <p:nvPr/>
          </p:nvSpPr>
          <p:spPr>
            <a:xfrm>
              <a:off x="8453016" y="5339213"/>
              <a:ext cx="1414314" cy="1345052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8" name="Cadre 37"/>
            <p:cNvSpPr/>
            <p:nvPr/>
          </p:nvSpPr>
          <p:spPr>
            <a:xfrm>
              <a:off x="9290614" y="5808037"/>
              <a:ext cx="258484" cy="235096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sp>
          <p:nvSpPr>
            <p:cNvPr id="39" name="Cadre 38"/>
            <p:cNvSpPr/>
            <p:nvPr/>
          </p:nvSpPr>
          <p:spPr>
            <a:xfrm>
              <a:off x="9301019" y="5799421"/>
              <a:ext cx="264476" cy="252328"/>
            </a:xfrm>
            <a:prstGeom prst="fram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chemeClr val="tx1"/>
                </a:solidFill>
              </a:endParaRPr>
            </a:p>
          </p:txBody>
        </p:sp>
        <p:sp>
          <p:nvSpPr>
            <p:cNvPr id="40" name="Triangle isocèle 39"/>
            <p:cNvSpPr/>
            <p:nvPr/>
          </p:nvSpPr>
          <p:spPr>
            <a:xfrm>
              <a:off x="9301019" y="5583393"/>
              <a:ext cx="261425" cy="207936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41" name="Émoticône 40"/>
            <p:cNvSpPr/>
            <p:nvPr/>
          </p:nvSpPr>
          <p:spPr>
            <a:xfrm>
              <a:off x="8876596" y="6156615"/>
              <a:ext cx="188744" cy="192740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42" name="Émoticône 41"/>
          <p:cNvSpPr/>
          <p:nvPr/>
        </p:nvSpPr>
        <p:spPr>
          <a:xfrm>
            <a:off x="6267597" y="3272926"/>
            <a:ext cx="141558" cy="14455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3" name="Picture 4" descr="https://tse3.mm.bing.net/th?id=OIP.lNf3oZmQUM2Gz791wEdjCwHaHa&amp;pid=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25" y="2492439"/>
            <a:ext cx="1276453" cy="12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2" y="2619446"/>
            <a:ext cx="615611" cy="39645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5814607" y="2346472"/>
            <a:ext cx="942259" cy="331700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Normal</a:t>
            </a:r>
            <a:r>
              <a:rPr lang="fr-FR" sz="1650" dirty="0"/>
              <a:t> </a:t>
            </a:r>
            <a:r>
              <a:rPr lang="fr-FR" sz="13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6" name="Organigramme : Connecteur 45"/>
          <p:cNvSpPr/>
          <p:nvPr/>
        </p:nvSpPr>
        <p:spPr>
          <a:xfrm>
            <a:off x="1606951" y="4017887"/>
            <a:ext cx="1060736" cy="1008789"/>
          </a:xfrm>
          <a:prstGeom prst="flowChartConnector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7" name="Flèche droite 46"/>
          <p:cNvSpPr/>
          <p:nvPr/>
        </p:nvSpPr>
        <p:spPr>
          <a:xfrm>
            <a:off x="3669573" y="4066140"/>
            <a:ext cx="1243953" cy="912283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78" y="4066140"/>
            <a:ext cx="872105" cy="88740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9392F62F-B615-4FE2-A3AE-6C5B4659C8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87" r="18308"/>
          <a:stretch/>
        </p:blipFill>
        <p:spPr>
          <a:xfrm>
            <a:off x="3674242" y="5034678"/>
            <a:ext cx="804149" cy="633917"/>
          </a:xfrm>
          <a:prstGeom prst="rect">
            <a:avLst/>
          </a:prstGeom>
        </p:spPr>
      </p:pic>
      <p:sp>
        <p:nvSpPr>
          <p:cNvPr id="50" name="Organigramme : Connecteur 49"/>
          <p:cNvSpPr/>
          <p:nvPr/>
        </p:nvSpPr>
        <p:spPr>
          <a:xfrm>
            <a:off x="5613246" y="4015286"/>
            <a:ext cx="1060736" cy="1008789"/>
          </a:xfrm>
          <a:prstGeom prst="flowChartConnector">
            <a:avLst/>
          </a:prstGeom>
          <a:solidFill>
            <a:srgbClr val="2AC06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Titre 3"/>
          <p:cNvSpPr txBox="1">
            <a:spLocks/>
          </p:cNvSpPr>
          <p:nvPr/>
        </p:nvSpPr>
        <p:spPr>
          <a:xfrm>
            <a:off x="3687417" y="-1"/>
            <a:ext cx="5456582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1E265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Parcours de données LSS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9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1" grpId="0" animBg="1"/>
      <p:bldP spid="15" grpId="0" animBg="1"/>
      <p:bldP spid="16" grpId="0" animBg="1"/>
      <p:bldP spid="17" grpId="0" animBg="1"/>
      <p:bldP spid="26" grpId="0" animBg="1"/>
      <p:bldP spid="35" grpId="0"/>
      <p:bldP spid="42" grpId="0" animBg="1"/>
      <p:bldP spid="45" grpId="0"/>
      <p:bldP spid="46" grpId="0" animBg="1"/>
      <p:bldP spid="47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1769792"/>
            <a:ext cx="5469356" cy="27901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b="1" dirty="0">
                <a:latin typeface="+mj-lt"/>
              </a:rPr>
              <a:t> Prendre conscience de l’importance des données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2494094"/>
            <a:ext cx="6990895" cy="256048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Tester les données </a:t>
            </a:r>
            <a:r>
              <a:rPr lang="fr-FR" sz="1350" dirty="0">
                <a:latin typeface="+mj-lt"/>
              </a:rPr>
              <a:t>: tests unitaires, intégration, non-régression, validation, recettes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2131943"/>
            <a:ext cx="5584669" cy="27901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Définir des contrats d’interface entre données et programmes</a:t>
            </a:r>
            <a:endParaRPr lang="fr-FR" sz="1350" dirty="0">
              <a:latin typeface="+mj-lt"/>
            </a:endParaRPr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1247674"/>
            <a:ext cx="5710126" cy="46957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Règles du </a:t>
            </a:r>
            <a:r>
              <a:rPr lang="fr-FR" sz="2400" dirty="0" smtClean="0"/>
              <a:t>jeu du développeur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2833282"/>
            <a:ext cx="6725719" cy="303882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Gérer les erreurs de données </a:t>
            </a:r>
            <a:r>
              <a:rPr lang="fr-FR" sz="1350" dirty="0">
                <a:latin typeface="+mj-lt"/>
              </a:rPr>
              <a:t>: retour programmes, retour utilisateurs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2853732" y="5229760"/>
            <a:ext cx="5426990" cy="339704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100" b="1" dirty="0">
                <a:latin typeface="+mj-lt"/>
              </a:rPr>
              <a:t>PRENEZ SOIN DES DONNEES, ELLES VOUS LE RENDRONT !</a:t>
            </a:r>
            <a:endParaRPr lang="fr-FR" sz="2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1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80" y="3220304"/>
            <a:ext cx="5584668" cy="27901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Discerner les problèmes de données et de programmes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2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3582455"/>
            <a:ext cx="7411519" cy="323507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Ne </a:t>
            </a:r>
            <a:r>
              <a:rPr lang="fr-FR" sz="1350" b="1" dirty="0" smtClean="0">
                <a:latin typeface="+mj-lt"/>
              </a:rPr>
              <a:t>pas se contenter </a:t>
            </a:r>
            <a:r>
              <a:rPr lang="fr-FR" sz="1350" b="1" dirty="0">
                <a:latin typeface="+mj-lt"/>
              </a:rPr>
              <a:t>pas d’un "ça marche" </a:t>
            </a:r>
            <a:r>
              <a:rPr lang="fr-FR" sz="1350" dirty="0">
                <a:latin typeface="+mj-lt"/>
              </a:rPr>
              <a:t>: les données bougent et sont nombreuses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3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4728572"/>
            <a:ext cx="5584669" cy="27901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>
                <a:latin typeface="+mj-lt"/>
              </a:rPr>
              <a:t>Pensez à celui qui consomme les données après vous …</a:t>
            </a:r>
            <a:endParaRPr lang="fr-FR" sz="1350" dirty="0">
              <a:latin typeface="+mj-lt"/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80" y="3989102"/>
            <a:ext cx="5584668" cy="279011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dirty="0">
                <a:latin typeface="+mj-lt"/>
              </a:rPr>
              <a:t> </a:t>
            </a:r>
            <a:r>
              <a:rPr lang="fr-FR" sz="1350" b="1" dirty="0" smtClean="0">
                <a:latin typeface="+mj-lt"/>
              </a:rPr>
              <a:t>Faire </a:t>
            </a:r>
            <a:r>
              <a:rPr lang="fr-FR" sz="1350" b="1" dirty="0">
                <a:latin typeface="+mj-lt"/>
              </a:rPr>
              <a:t>de la relecture de code systématique avec vos collègues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9CAA9D7F-895A-4641-9928-EF5AF4619FE1}"/>
              </a:ext>
            </a:extLst>
          </p:cNvPr>
          <p:cNvSpPr txBox="1">
            <a:spLocks/>
          </p:cNvSpPr>
          <p:nvPr/>
        </p:nvSpPr>
        <p:spPr>
          <a:xfrm>
            <a:off x="912079" y="4351253"/>
            <a:ext cx="7100625" cy="294179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350" b="1" dirty="0" smtClean="0">
                <a:latin typeface="+mj-lt"/>
              </a:rPr>
              <a:t> Couvrir tous les cas du schéma, à défaut </a:t>
            </a:r>
            <a:r>
              <a:rPr lang="fr-FR" sz="1350" b="1" dirty="0" smtClean="0">
                <a:latin typeface="+mj-lt"/>
              </a:rPr>
              <a:t>:</a:t>
            </a:r>
            <a:r>
              <a:rPr lang="fr-FR" sz="1350" dirty="0" smtClean="0">
                <a:latin typeface="+mj-lt"/>
              </a:rPr>
              <a:t> l’indiquer </a:t>
            </a:r>
            <a:r>
              <a:rPr lang="fr-FR" sz="1350" dirty="0">
                <a:latin typeface="+mj-lt"/>
              </a:rPr>
              <a:t>dans le contrat, </a:t>
            </a:r>
            <a:r>
              <a:rPr lang="fr-FR" sz="1350" dirty="0" smtClean="0">
                <a:latin typeface="+mj-lt"/>
              </a:rPr>
              <a:t>créer </a:t>
            </a:r>
            <a:r>
              <a:rPr lang="fr-FR" sz="1350" dirty="0">
                <a:latin typeface="+mj-lt"/>
              </a:rPr>
              <a:t>une </a:t>
            </a:r>
            <a:r>
              <a:rPr lang="fr-FR" sz="1350" dirty="0" err="1">
                <a:latin typeface="+mj-lt"/>
              </a:rPr>
              <a:t>jira</a:t>
            </a:r>
            <a:endParaRPr lang="fr-FR" sz="13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itre 6"/>
          <p:cNvSpPr txBox="1">
            <a:spLocks/>
          </p:cNvSpPr>
          <p:nvPr/>
        </p:nvSpPr>
        <p:spPr>
          <a:xfrm>
            <a:off x="3687417" y="-1"/>
            <a:ext cx="5456582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1E265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Bilan sur les </a:t>
            </a:r>
            <a:r>
              <a:rPr lang="fr-FR" dirty="0" smtClean="0"/>
              <a:t>données LSS</a:t>
            </a:r>
            <a:endParaRPr lang="fr-FR" dirty="0"/>
          </a:p>
        </p:txBody>
      </p:sp>
      <p:sp>
        <p:nvSpPr>
          <p:cNvPr id="15" name="Espace réservé de la date 26"/>
          <p:cNvSpPr>
            <a:spLocks noGrp="1"/>
          </p:cNvSpPr>
          <p:nvPr>
            <p:ph type="dt" sz="half" idx="10"/>
          </p:nvPr>
        </p:nvSpPr>
        <p:spPr>
          <a:xfrm>
            <a:off x="1029936" y="6480175"/>
            <a:ext cx="1823796" cy="365125"/>
          </a:xfrm>
        </p:spPr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16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480175"/>
            <a:ext cx="2133600" cy="365125"/>
          </a:xfrm>
        </p:spPr>
        <p:txBody>
          <a:bodyPr/>
          <a:lstStyle/>
          <a:p>
            <a:fld id="{71E13128-3A1D-43E3-97A0-46DD0BE98245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7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</p:spTree>
    <p:extLst>
      <p:ext uri="{BB962C8B-B14F-4D97-AF65-F5344CB8AC3E}">
        <p14:creationId xmlns:p14="http://schemas.microsoft.com/office/powerpoint/2010/main" val="100766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4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577052" y="2296667"/>
            <a:ext cx="7566948" cy="2320471"/>
          </a:xfrm>
        </p:spPr>
        <p:txBody>
          <a:bodyPr/>
          <a:lstStyle/>
          <a:p>
            <a:r>
              <a:rPr lang="fr-FR" dirty="0" smtClean="0"/>
              <a:t>Les schémas XML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048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schémas XML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297" y="2022610"/>
            <a:ext cx="79769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Lors du développement d’un programme qui manipule des données XML il faut :</a:t>
            </a:r>
          </a:p>
          <a:p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vérifier que la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est conforme (validation)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baseline="300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ère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étape du programme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devrait être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cette validation</a:t>
            </a:r>
          </a:p>
          <a:p>
            <a:pPr marL="342900" indent="-342900">
              <a:buAutoNum type="arabicParenR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s’assurer que le développeur connaisse le format attendu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qu’il a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accès à la bonne version du schéma, 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qu’il sache lire le schéma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et que le schéma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soit systématiquement ouvert à côté de son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001" y="1177790"/>
            <a:ext cx="828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Schéma XML = contrat d’interface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778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schémas XML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312" y="1390550"/>
            <a:ext cx="82877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C’est quoi au juste un schéma XML ?</a:t>
            </a:r>
          </a:p>
          <a:p>
            <a:endParaRPr lang="fr-FR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Un fichier qui décrit les règles de structuration d’un type de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Quelles balises sont autorisées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Dans quel ordre ? Quels contextes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Y-a-t-il des répétitions possible ? Etc.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344" y="4806870"/>
            <a:ext cx="8220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Schematron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C’est un autre langage complémentaire aux schémas qui permet d’exprimer des règles métier</a:t>
            </a:r>
            <a:b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 : le texte du « chapeau » doit faire moins de 1000 caractères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344" y="3375709"/>
            <a:ext cx="5961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Il existe 3 formats de schéma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DTD (SGML ou XML)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Schéma W3C : XSD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Relax NG</a:t>
            </a:r>
          </a:p>
        </p:txBody>
      </p:sp>
    </p:spTree>
    <p:extLst>
      <p:ext uri="{BB962C8B-B14F-4D97-AF65-F5344CB8AC3E}">
        <p14:creationId xmlns:p14="http://schemas.microsoft.com/office/powerpoint/2010/main" val="42286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3 : </a:t>
            </a:r>
            <a:r>
              <a:rPr lang="fr-FR" dirty="0" smtClean="0"/>
              <a:t>créer </a:t>
            </a:r>
            <a:r>
              <a:rPr lang="fr-FR" dirty="0" smtClean="0"/>
              <a:t>un schéma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82465" y="1560310"/>
            <a:ext cx="42095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&lt;livre&gt;</a:t>
            </a:r>
            <a:br>
              <a:rPr lang="fr-FR" sz="1200" dirty="0"/>
            </a:br>
            <a:r>
              <a:rPr lang="fr-FR" sz="1200" dirty="0"/>
              <a:t>  &lt;chapitre </a:t>
            </a:r>
            <a:r>
              <a:rPr lang="fr-FR" sz="1200" dirty="0" err="1"/>
              <a:t>num</a:t>
            </a:r>
            <a:r>
              <a:rPr lang="fr-FR" sz="1200" dirty="0"/>
              <a:t>="1"&gt;</a:t>
            </a:r>
            <a:br>
              <a:rPr lang="fr-FR" sz="1200" dirty="0"/>
            </a:br>
            <a:r>
              <a:rPr lang="fr-FR" sz="1200" dirty="0"/>
              <a:t>    &lt;titre&gt;Chapitre 1&lt;/titre&gt;</a:t>
            </a:r>
            <a:br>
              <a:rPr lang="fr-FR" sz="1200" dirty="0"/>
            </a:br>
            <a:r>
              <a:rPr lang="fr-FR" sz="1200" dirty="0"/>
              <a:t>    &lt;para&gt;Introduction&lt;/para&gt;</a:t>
            </a:r>
            <a:br>
              <a:rPr lang="fr-FR" sz="1200" dirty="0"/>
            </a:br>
            <a:r>
              <a:rPr lang="fr-FR" sz="1200" dirty="0"/>
              <a:t>    &lt;section media="</a:t>
            </a:r>
            <a:r>
              <a:rPr lang="fr-FR" sz="1200" dirty="0" err="1"/>
              <a:t>numerique</a:t>
            </a:r>
            <a:r>
              <a:rPr lang="fr-FR" sz="1200" dirty="0"/>
              <a:t>"&gt;</a:t>
            </a:r>
            <a:br>
              <a:rPr lang="fr-FR" sz="1200" dirty="0"/>
            </a:br>
            <a:r>
              <a:rPr lang="fr-FR" sz="1200" dirty="0"/>
              <a:t>      &lt;titre&gt;Section 1&lt;/titre&gt;</a:t>
            </a:r>
            <a:br>
              <a:rPr lang="fr-FR" sz="1200" dirty="0"/>
            </a:br>
            <a:r>
              <a:rPr lang="fr-FR" sz="1200" dirty="0"/>
              <a:t>      &lt;para&gt;texte web&lt;/para&gt;</a:t>
            </a:r>
            <a:br>
              <a:rPr lang="fr-FR" sz="1200" dirty="0"/>
            </a:br>
            <a:r>
              <a:rPr lang="fr-FR" sz="1200" dirty="0"/>
              <a:t>    &lt;/section&gt;</a:t>
            </a:r>
            <a:br>
              <a:rPr lang="fr-FR" sz="1200" dirty="0"/>
            </a:br>
            <a:r>
              <a:rPr lang="fr-FR" sz="1200" dirty="0"/>
              <a:t>    &lt;section media="papier"&gt;</a:t>
            </a:r>
            <a:br>
              <a:rPr lang="fr-FR" sz="1200" dirty="0"/>
            </a:br>
            <a:r>
              <a:rPr lang="fr-FR" sz="1200" dirty="0"/>
              <a:t>      &lt;titre&gt;Section 1&lt;/titre&gt;</a:t>
            </a:r>
            <a:br>
              <a:rPr lang="fr-FR" sz="1200" dirty="0"/>
            </a:br>
            <a:r>
              <a:rPr lang="fr-FR" sz="1200" dirty="0"/>
              <a:t>      &lt;para&gt;texte papier&lt;/para&gt;</a:t>
            </a:r>
            <a:br>
              <a:rPr lang="fr-FR" sz="1200" dirty="0"/>
            </a:br>
            <a:r>
              <a:rPr lang="fr-FR" sz="1200" dirty="0"/>
              <a:t>    &lt;/section&gt;</a:t>
            </a:r>
            <a:br>
              <a:rPr lang="fr-FR" sz="1200" dirty="0"/>
            </a:br>
            <a:r>
              <a:rPr lang="fr-FR" sz="1200" dirty="0"/>
              <a:t>  &lt;/chapitre&gt;</a:t>
            </a:r>
            <a:br>
              <a:rPr lang="fr-FR" sz="1200" dirty="0"/>
            </a:br>
            <a:r>
              <a:rPr lang="fr-FR" sz="1200" dirty="0"/>
              <a:t>&lt;/livre&gt;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001" y="1177790"/>
            <a:ext cx="4758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a) Créer un schéma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pour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 XML suivant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428100" y="5515433"/>
            <a:ext cx="8287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c) Ajouter une contrainte sur les attributs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Vérifier l’auto-complétion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101" y="4279378"/>
            <a:ext cx="5369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b) Valider le document XML avec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schéma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Créer une erreur pour vérifier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Autoriser la balise &lt;gras&gt; dans les paragraphes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69054" y="3633047"/>
            <a:ext cx="3315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e)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BONUS :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Editer ce </a:t>
            </a:r>
            <a:r>
              <a:rPr lang="fr-FR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dans Flash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9054" y="1177790"/>
            <a:ext cx="33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 Autoriser les tableaux </a:t>
            </a:r>
            <a:b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au même niveau que les paragraphes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9054" y="2391306"/>
            <a:ext cx="33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 Ajouter un </a:t>
            </a:r>
            <a:r>
              <a:rPr lang="fr-FR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schématron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pour interdire les titres de plus de 100 caractères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577052" y="2296667"/>
            <a:ext cx="7566948" cy="2320471"/>
          </a:xfrm>
        </p:spPr>
        <p:txBody>
          <a:bodyPr/>
          <a:lstStyle/>
          <a:p>
            <a:r>
              <a:rPr lang="fr-FR" dirty="0" smtClean="0"/>
              <a:t>Programmer avec des données XML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5699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Programmer avec des données XML : XPATH, XSLT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676" y="1330410"/>
            <a:ext cx="8214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 n’est pas un langage de programmation mais une syntaxe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Les schémas décrivent la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Nous allons voir ici les langages de programmation qui permettent de manipuler du XML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676" y="2776819"/>
            <a:ext cx="821464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XPATH</a:t>
            </a:r>
          </a:p>
          <a:p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Sert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à sélectionner des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balises (nœuds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 mais aussi à faire des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calculs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(sur ces nœuds ou sur des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données dites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atomique »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(caractères, chiffres,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etc.)</a:t>
            </a:r>
          </a:p>
          <a:p>
            <a:r>
              <a:rPr lang="fr-FR" u="sng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u="sng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r>
              <a:rPr lang="fr-FR" u="sng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//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sourceReproduite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/titre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//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sourceReproduite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blocRefDoc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]/titre</a:t>
            </a: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for $i in (1 to 3) return 'Et ' || $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Et 1 »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Et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»</a:t>
            </a: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Et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»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Programmer avec des données XML : XPATH, XSLT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2" y="1378165"/>
            <a:ext cx="8504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XSLT</a:t>
            </a:r>
          </a:p>
          <a:p>
            <a:endParaRPr lang="fr-FR" dirty="0" smtClean="0"/>
          </a:p>
          <a:p>
            <a:r>
              <a:rPr lang="fr-FR" dirty="0" smtClean="0"/>
              <a:t>Permet </a:t>
            </a:r>
            <a:r>
              <a:rPr lang="fr-FR" dirty="0" smtClean="0"/>
              <a:t>de transformer un XML vers un autre format (XML, texte, </a:t>
            </a:r>
            <a:r>
              <a:rPr lang="fr-FR" dirty="0" err="1" smtClean="0"/>
              <a:t>json</a:t>
            </a:r>
            <a:r>
              <a:rPr lang="fr-FR" dirty="0" smtClean="0"/>
              <a:t>, etc.).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Utilise </a:t>
            </a:r>
            <a:r>
              <a:rPr lang="fr-FR" dirty="0" err="1" smtClean="0"/>
              <a:t>Xpath</a:t>
            </a:r>
            <a:r>
              <a:rPr lang="fr-FR" dirty="0" smtClean="0"/>
              <a:t>, langage lui-même écrit en XML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Langage fonctionnel / langage de règle / Data </a:t>
            </a:r>
            <a:r>
              <a:rPr lang="fr-FR" dirty="0" err="1" smtClean="0"/>
              <a:t>Driven</a:t>
            </a:r>
            <a:endParaRPr lang="fr-FR" dirty="0" smtClean="0"/>
          </a:p>
          <a:p>
            <a:r>
              <a:rPr lang="fr-FR" u="sng" dirty="0" smtClean="0"/>
              <a:t/>
            </a:r>
            <a:br>
              <a:rPr lang="fr-FR" u="sng" dirty="0" smtClean="0"/>
            </a:br>
            <a:r>
              <a:rPr lang="fr-FR" u="sng" dirty="0" smtClean="0"/>
              <a:t>Exemple</a:t>
            </a:r>
          </a:p>
          <a:p>
            <a:endParaRPr lang="fr-FR" u="sng" dirty="0" smtClean="0"/>
          </a:p>
          <a:p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xsl:template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match="</a:t>
            </a:r>
            <a:r>
              <a:rPr lang="fr-FR" sz="1400" i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sourceReproduite</a:t>
            </a:r>
            <a:r>
              <a:rPr lang="fr-FR" sz="1400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fr-FR" sz="1400" i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blocRefDoc</a:t>
            </a:r>
            <a:r>
              <a:rPr lang="fr-FR" sz="1400" i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]/</a:t>
            </a:r>
            <a:r>
              <a:rPr lang="fr-FR" sz="1400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titre</a:t>
            </a:r>
            <a:r>
              <a:rPr lang="fr-FR" sz="1400" dirty="0" smtClean="0"/>
              <a:t>"&gt;</a:t>
            </a:r>
          </a:p>
          <a:p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 &lt;h4&gt;&lt;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xsl:apply-templates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/&gt;&lt;/h4&gt;</a:t>
            </a:r>
          </a:p>
          <a:p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&lt;/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xsl:template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Règle : à chaque fois que tu croise un titre de source reproduite qui a un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blocRefdoc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, englobe ce titre dans un niveau 4 et continue le traitement (passe la main aux autres règles)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9792" y="5532075"/>
            <a:ext cx="144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XQUERY …</a:t>
            </a:r>
            <a:endParaRPr lang="fr-FR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160" y="1212989"/>
            <a:ext cx="83426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Présentation de la programmation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(ou codage)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Exercice 1	 : 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Présentation des données manipulées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Exercice 2 : question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Données LSS : XML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Introduction à XML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Parcours des données LSS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Bilan sur les données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LSS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Les schémas XML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Exercice 3 : créer un schéma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Programmer avec des données XML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Exercice 4 : créer une application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 principe de l’escarpolette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4 : le web avec TDM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001" y="1177790"/>
            <a:ext cx="8479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Créer une application qui génère une table des matières pour n’importe quel site web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3" y="2012629"/>
            <a:ext cx="3801561" cy="28066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46889" y="2012629"/>
            <a:ext cx="44319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Nous allons nous concentrer sur la partie génération de la table des matière en XSLT</a:t>
            </a:r>
          </a:p>
          <a:p>
            <a:endParaRPr lang="fr-FR" sz="16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Qu’est-ce qu’une TDM ? A </a:t>
            </a:r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partir de quelles données la construit-on ?</a:t>
            </a:r>
          </a:p>
          <a:p>
            <a:endParaRPr lang="fr-FR" sz="16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Comment utiliser XSLT pour cela ?</a:t>
            </a:r>
          </a:p>
          <a:p>
            <a:endParaRPr lang="fr-FR" sz="16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Y-a-t-il des limites où ça ne marchera pas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Sécurité des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Liens sans cible précise (id)</a:t>
            </a:r>
          </a:p>
          <a:p>
            <a:endParaRPr lang="fr-FR" sz="16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Comment mettre en place des tests (unitaire, intégration, non régression) ?</a:t>
            </a:r>
          </a:p>
          <a:p>
            <a:endParaRPr lang="fr-FR" sz="16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Comment améliorer le code, le partager, ne pas réinventer la roue ?</a:t>
            </a:r>
            <a:endParaRPr lang="fr-FR" sz="16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577052" y="2296667"/>
            <a:ext cx="7566948" cy="2320471"/>
          </a:xfrm>
        </p:spPr>
        <p:txBody>
          <a:bodyPr/>
          <a:lstStyle/>
          <a:p>
            <a:r>
              <a:rPr lang="fr-FR" dirty="0" smtClean="0"/>
              <a:t>Le principe de l’escarpolette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36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 l’escarpolette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Editeur XML Flash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29936" y="1578864"/>
            <a:ext cx="444732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L’escarpolette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Qualité de la poussée, certes …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 quel moment ?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2000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Résonnance « cercle vertueux » : moins d’efforts pour plus d’efficacité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00" y="1362018"/>
            <a:ext cx="2758060" cy="27580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09184" y="3758184"/>
            <a:ext cx="55994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Dév ?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Qualité du dév, certes …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Intégration dans le </a:t>
            </a:r>
            <a:r>
              <a:rPr lang="fr-FR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process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global ?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2000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Stratégie : pourquoi, où, comment ?</a:t>
            </a:r>
          </a:p>
          <a:p>
            <a:pPr algn="ctr"/>
            <a:r>
              <a:rPr lang="fr-FR" sz="2000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Rôle architecte mais pas que …</a:t>
            </a:r>
          </a:p>
        </p:txBody>
      </p:sp>
    </p:spTree>
    <p:extLst>
      <p:ext uri="{BB962C8B-B14F-4D97-AF65-F5344CB8AC3E}">
        <p14:creationId xmlns:p14="http://schemas.microsoft.com/office/powerpoint/2010/main" val="31025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Editeur XML Flash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37328" y="1255212"/>
            <a:ext cx="495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 auteur EFL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54" y="2385118"/>
            <a:ext cx="2854605" cy="18109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33" y="1573251"/>
            <a:ext cx="2425187" cy="1650095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endCxn id="3" idx="0"/>
          </p:cNvCxnSpPr>
          <p:nvPr/>
        </p:nvCxnSpPr>
        <p:spPr>
          <a:xfrm flipH="1">
            <a:off x="2445257" y="1831302"/>
            <a:ext cx="2478864" cy="55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3" idx="2"/>
            <a:endCxn id="23" idx="1"/>
          </p:cNvCxnSpPr>
          <p:nvPr/>
        </p:nvCxnSpPr>
        <p:spPr>
          <a:xfrm>
            <a:off x="2445257" y="4196103"/>
            <a:ext cx="2642403" cy="38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414792" y="11323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 problème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136622" y="201578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Proposition initiale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05529" y="5768485"/>
            <a:ext cx="292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Stratégie retenue</a:t>
            </a:r>
          </a:p>
          <a:p>
            <a:pPr algn="ctr"/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les « auto-append »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60" y="3457621"/>
            <a:ext cx="1861780" cy="22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Editeur XML Flash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37328" y="1255212"/>
            <a:ext cx="266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Bloc Images ELI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384810" y="188948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Objectif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585804" y="3077254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Réutilisons de ce qui a été fait … « auto-append »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74" y="1501713"/>
            <a:ext cx="2022100" cy="14082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750" y="1461534"/>
            <a:ext cx="2663370" cy="139299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61" y="3605630"/>
            <a:ext cx="3133828" cy="119665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162528" y="489578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Seule nouveauté : image fictive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888" y="4869011"/>
            <a:ext cx="1475232" cy="136010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558" y="3626941"/>
            <a:ext cx="2845284" cy="108681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552203" y="5311540"/>
            <a:ext cx="4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Effort minimum, et amélioration de socle 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40666" y="5855180"/>
            <a:ext cx="567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 Désormais on peut gérer tout type de blocs avec ou sans images »</a:t>
            </a:r>
          </a:p>
        </p:txBody>
      </p:sp>
    </p:spTree>
    <p:extLst>
      <p:ext uri="{BB962C8B-B14F-4D97-AF65-F5344CB8AC3E}">
        <p14:creationId xmlns:p14="http://schemas.microsoft.com/office/powerpoint/2010/main" val="5887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Editeur XML Flash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00540" y="1578864"/>
            <a:ext cx="444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Qualité du code : TU, TI, TNR, doc, etc.</a:t>
            </a:r>
            <a:endParaRPr lang="fr-FR" sz="2400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60" y="1000124"/>
            <a:ext cx="2758060" cy="27580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4090" y="2864230"/>
            <a:ext cx="532040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Vision globale dans le 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Vision stratégique partagée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Réutilisation de l’existant, amélioration du socle et de briques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smtClean="0">
                <a:solidFill>
                  <a:srgbClr val="1E2655"/>
                </a:solidFill>
                <a:latin typeface="Arial" panose="020B0604020202020204" pitchFamily="34" charset="0"/>
              </a:rPr>
              <a:t>Bien </a:t>
            </a: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analyser avant de partir sur une solution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Aussi bien au niveau technique que fonctionnel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Documenter les choix dans confluence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1E2655"/>
                </a:solidFill>
                <a:latin typeface="Arial" panose="020B0604020202020204" pitchFamily="34" charset="0"/>
              </a:rPr>
              <a:t>Communiquons au plus tôt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dirty="0" smtClean="0">
              <a:solidFill>
                <a:srgbClr val="1E2655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>N’hésitez pas à demander l’avis des architectes !</a:t>
            </a:r>
          </a:p>
          <a:p>
            <a:r>
              <a:rPr lang="fr-FR" b="1" dirty="0" smtClean="0">
                <a:solidFill>
                  <a:srgbClr val="1E2655"/>
                </a:solidFill>
                <a:latin typeface="Arial" panose="020B0604020202020204" pitchFamily="34" charset="0"/>
              </a:rPr>
              <a:t/>
            </a:r>
            <a:br>
              <a:rPr lang="fr-FR" b="1" dirty="0" smtClean="0">
                <a:solidFill>
                  <a:srgbClr val="1E2655"/>
                </a:solidFill>
                <a:latin typeface="Arial" panose="020B0604020202020204" pitchFamily="34" charset="0"/>
              </a:rPr>
            </a:br>
            <a:endParaRPr lang="fr-FR" b="1" dirty="0">
              <a:solidFill>
                <a:srgbClr val="1E2655"/>
              </a:solidFill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00540" y="2278841"/>
            <a:ext cx="444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Qualité de la stratégie</a:t>
            </a:r>
            <a:endParaRPr lang="fr-FR" sz="2400" b="1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JANVIER 2019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Editeur XML Flash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311" y="1440180"/>
            <a:ext cx="2502089" cy="41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r"/>
            <a:r>
              <a:rPr lang="fr-FR" dirty="0" smtClean="0"/>
              <a:t>Matthieu </a:t>
            </a:r>
            <a:r>
              <a:rPr lang="fr-FR" dirty="0" err="1" smtClean="0"/>
              <a:t>Ricaud-Dussarget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2575560" y="6449160"/>
            <a:ext cx="4520184" cy="365125"/>
          </a:xfrm>
        </p:spPr>
        <p:txBody>
          <a:bodyPr/>
          <a:lstStyle/>
          <a:p>
            <a:r>
              <a:rPr lang="fr-FR" dirty="0"/>
              <a:t>communautés de pratiques Pilotage &amp; Produit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E0AEF34-EB29-A642-AF41-137B9CC80827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la programmation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14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programmat</a:t>
            </a:r>
            <a:r>
              <a:rPr lang="fr-FR" dirty="0"/>
              <a:t>ion </a:t>
            </a:r>
            <a:r>
              <a:rPr lang="fr-FR" dirty="0" smtClean="0"/>
              <a:t>(«</a:t>
            </a:r>
            <a:r>
              <a:rPr lang="fr-FR" dirty="0"/>
              <a:t> codage </a:t>
            </a:r>
            <a:r>
              <a:rPr lang="fr-FR" dirty="0" smtClean="0"/>
              <a:t>»)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</a:t>
            </a:r>
            <a:r>
              <a:rPr lang="en-US" dirty="0" smtClean="0"/>
              <a:t>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17288" y="1441704"/>
            <a:ext cx="787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Comme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en </a:t>
            </a:r>
            <a:r>
              <a:rPr lang="fr-FR" sz="2400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médecine, il y a plusieurs spécialités en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informatique</a:t>
            </a:r>
            <a:endParaRPr lang="fr-FR" sz="2400" b="1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8409" y="4641385"/>
            <a:ext cx="7739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etc.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8409" y="2402409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Programmation d’interface utilisateur</a:t>
            </a:r>
          </a:p>
        </p:txBody>
      </p:sp>
      <p:sp>
        <p:nvSpPr>
          <p:cNvPr id="4" name="Rectangle 3"/>
          <p:cNvSpPr/>
          <p:nvPr/>
        </p:nvSpPr>
        <p:spPr>
          <a:xfrm>
            <a:off x="738409" y="2796831"/>
            <a:ext cx="5559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Programmation de calculs / modélisation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38409" y="3192653"/>
            <a:ext cx="444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Programmation de gestion de données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409" y="3593927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Programmation réseau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409" y="3989290"/>
            <a:ext cx="7004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Architecture logiciel / données (formaliser les données et les types d’échanges)</a:t>
            </a:r>
          </a:p>
        </p:txBody>
      </p:sp>
    </p:spTree>
    <p:extLst>
      <p:ext uri="{BB962C8B-B14F-4D97-AF65-F5344CB8AC3E}">
        <p14:creationId xmlns:p14="http://schemas.microsoft.com/office/powerpoint/2010/main" val="2063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programmation (« codage »)</a:t>
            </a:r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</a:t>
            </a:r>
            <a:r>
              <a:rPr lang="en-US" dirty="0" smtClean="0"/>
              <a:t>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81296" y="1230348"/>
            <a:ext cx="78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Différents « niveaux » de programmation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328" y="3330668"/>
            <a:ext cx="78123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Mais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c’est fatiguant… alors on a mis en place des langages de base plus commodes exprimés en anglais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:</a:t>
            </a:r>
            <a:b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 :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WHILE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n &lt; 10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DO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something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</a:b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Il faut un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processeur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qui traduit ça en langage machine derrière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compilés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/ </a:t>
            </a:r>
            <a:r>
              <a:rPr lang="fr-FR" sz="1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interprétés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Exemple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 langage « de base » : C++, JAVA, PHP, .NET, PYTHON, RUBY, PERL, SHELL, etc. (script/langages : question d’usage)</a:t>
            </a:r>
          </a:p>
          <a:p>
            <a:pPr lvl="1"/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7328" y="1905791"/>
            <a:ext cx="7812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Programmation en </a:t>
            </a:r>
            <a:r>
              <a:rPr lang="fr-FR" b="1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 machine </a:t>
            </a:r>
            <a:r>
              <a:rPr lang="fr-FR" dirty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ou binaire (suite de 0 et 1) : assembleur, cartes perforés (cf. Machine de Turing) – on dit langage de « bas niveau »</a:t>
            </a:r>
          </a:p>
        </p:txBody>
      </p:sp>
    </p:spTree>
    <p:extLst>
      <p:ext uri="{BB962C8B-B14F-4D97-AF65-F5344CB8AC3E}">
        <p14:creationId xmlns:p14="http://schemas.microsoft.com/office/powerpoint/2010/main" val="4485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programmation (« codage »)</a:t>
            </a:r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</a:t>
            </a:r>
            <a:r>
              <a:rPr lang="en-US" dirty="0" smtClean="0"/>
              <a:t>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33840" y="1285053"/>
            <a:ext cx="78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Différents « niveaux » de programmation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6384" y="2114198"/>
            <a:ext cx="728776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Mais ça reste fatiguant quand on fait souvent la même chose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Dessiner une fenêtre sur un écran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Afficher du texte avec un curseur pour interagir avec le clavier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 donc créé : 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Des 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API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(interface) :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open-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window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(),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minimize-window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(), close-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window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Des 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fr-FR" b="1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framework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 » :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qui font des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choses à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notre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place</a:t>
            </a:r>
            <a:endParaRPr lang="fr-FR" sz="1400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Rapide mais limité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Les développeurs deviennent plus des configurateurs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Pérennité … de l’apprentissage et du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framework</a:t>
            </a:r>
            <a:endParaRPr lang="fr-FR" sz="1400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4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</a:t>
            </a:r>
            <a:r>
              <a:rPr lang="fr-FR" dirty="0" smtClean="0"/>
              <a:t>1</a:t>
            </a:r>
            <a:br>
              <a:rPr lang="fr-FR" dirty="0" smtClean="0"/>
            </a:br>
            <a:r>
              <a:rPr lang="fr-FR" dirty="0" smtClean="0"/>
              <a:t>Exemple de code (algorithme)</a:t>
            </a:r>
            <a:endParaRPr lang="fr-FR" dirty="0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06" y="1829222"/>
            <a:ext cx="3269263" cy="784928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567186" y="2746772"/>
            <a:ext cx="8205216" cy="1826654"/>
            <a:chOff x="567186" y="1920240"/>
            <a:chExt cx="8205216" cy="1826654"/>
          </a:xfrm>
        </p:grpSpPr>
        <p:sp>
          <p:nvSpPr>
            <p:cNvPr id="4" name="ZoneTexte 3"/>
            <p:cNvSpPr txBox="1"/>
            <p:nvPr/>
          </p:nvSpPr>
          <p:spPr>
            <a:xfrm>
              <a:off x="643386" y="2269566"/>
              <a:ext cx="8129016" cy="147732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 smtClean="0"/>
                <a:t>search:response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start</a:t>
              </a:r>
              <a:r>
                <a:rPr lang="en-US" dirty="0" smtClean="0">
                  <a:solidFill>
                    <a:srgbClr val="FF0000"/>
                  </a:solidFill>
                </a:rPr>
                <a:t>=“20" </a:t>
              </a:r>
              <a:r>
                <a:rPr lang="en-US" dirty="0">
                  <a:solidFill>
                    <a:srgbClr val="FF0000"/>
                  </a:solidFill>
                </a:rPr>
                <a:t>total="53" </a:t>
              </a:r>
              <a:r>
                <a:rPr lang="en-US" dirty="0" smtClean="0">
                  <a:solidFill>
                    <a:srgbClr val="FF0000"/>
                  </a:solidFill>
                </a:rPr>
                <a:t>page-length</a:t>
              </a:r>
              <a:r>
                <a:rPr lang="en-US" dirty="0">
                  <a:solidFill>
                    <a:srgbClr val="FF0000"/>
                  </a:solidFill>
                </a:rPr>
                <a:t>="10"</a:t>
              </a:r>
              <a:r>
                <a:rPr lang="en-US" dirty="0"/>
                <a:t>&gt;</a:t>
              </a:r>
              <a:br>
                <a:rPr lang="en-US" dirty="0"/>
              </a:br>
              <a:r>
                <a:rPr lang="en-US" dirty="0"/>
                <a:t>  &lt;</a:t>
              </a:r>
              <a:r>
                <a:rPr lang="en-US" dirty="0" err="1"/>
                <a:t>search:result</a:t>
              </a:r>
              <a:r>
                <a:rPr lang="en-US" dirty="0"/>
                <a:t> index="1" </a:t>
              </a:r>
              <a:r>
                <a:rPr lang="en-US" dirty="0" err="1"/>
                <a:t>uri</a:t>
              </a:r>
              <a:r>
                <a:rPr lang="en-US" dirty="0"/>
                <a:t>="..."&gt;</a:t>
              </a:r>
              <a:br>
                <a:rPr lang="en-US" dirty="0"/>
              </a:br>
              <a:r>
                <a:rPr lang="en-US" dirty="0"/>
                <a:t>    ...</a:t>
              </a:r>
              <a:br>
                <a:rPr lang="en-US" dirty="0"/>
              </a:br>
              <a:r>
                <a:rPr lang="en-US" dirty="0"/>
                <a:t>  &lt;/</a:t>
              </a:r>
              <a:r>
                <a:rPr lang="en-US" dirty="0" err="1"/>
                <a:t>search:result</a:t>
              </a:r>
              <a:r>
                <a:rPr lang="en-US" dirty="0"/>
                <a:t>&gt;</a:t>
              </a:r>
              <a:br>
                <a:rPr lang="en-US" dirty="0"/>
              </a:br>
              <a:r>
                <a:rPr lang="en-US" dirty="0"/>
                <a:t>&lt;/</a:t>
              </a:r>
              <a:r>
                <a:rPr lang="en-US" dirty="0" err="1"/>
                <a:t>search:response</a:t>
              </a:r>
              <a:r>
                <a:rPr lang="en-US" dirty="0" smtClean="0"/>
                <a:t>&gt;</a:t>
              </a:r>
              <a:endParaRPr lang="en-US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67186" y="1920240"/>
              <a:ext cx="5986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Ce que renvoie le moteur de recherche (ici </a:t>
              </a:r>
              <a:r>
                <a:rPr lang="fr-FR" dirty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FR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arklogic)</a:t>
              </a: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67186" y="5430784"/>
            <a:ext cx="8205216" cy="738664"/>
            <a:chOff x="567186" y="4073820"/>
            <a:chExt cx="8205216" cy="738664"/>
          </a:xfrm>
        </p:grpSpPr>
        <p:sp>
          <p:nvSpPr>
            <p:cNvPr id="11" name="ZoneTexte 10"/>
            <p:cNvSpPr txBox="1"/>
            <p:nvPr/>
          </p:nvSpPr>
          <p:spPr>
            <a:xfrm>
              <a:off x="643386" y="4443152"/>
              <a:ext cx="8129016" cy="3693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&lt;a </a:t>
              </a:r>
              <a:r>
                <a:rPr lang="en-US" dirty="0" err="1" smtClean="0"/>
                <a:t>href</a:t>
              </a:r>
              <a:r>
                <a:rPr lang="en-US" dirty="0" smtClean="0"/>
                <a:t>=</a:t>
              </a:r>
              <a:r>
                <a:rPr lang="en-US" dirty="0"/>
                <a:t>"</a:t>
              </a:r>
              <a:r>
                <a:rPr lang="en-US" dirty="0" smtClean="0"/>
                <a:t>…"&gt;1&lt;/a&gt; </a:t>
              </a:r>
              <a:r>
                <a:rPr lang="en-US" b="1" dirty="0" smtClean="0"/>
                <a:t>&lt;</a:t>
              </a:r>
              <a:r>
                <a:rPr lang="en-US" b="1" dirty="0"/>
                <a:t>a </a:t>
              </a:r>
              <a:r>
                <a:rPr lang="en-US" b="1" dirty="0" err="1"/>
                <a:t>href</a:t>
              </a:r>
              <a:r>
                <a:rPr lang="en-US" b="1" dirty="0" smtClean="0"/>
                <a:t>="…"&gt;&lt;b&gt;2&lt;/b&gt;&lt;/</a:t>
              </a:r>
              <a:r>
                <a:rPr lang="en-US" b="1" dirty="0"/>
                <a:t>a</a:t>
              </a:r>
              <a:r>
                <a:rPr lang="en-US" b="1" dirty="0" smtClean="0"/>
                <a:t>&gt; </a:t>
              </a:r>
              <a:r>
                <a:rPr lang="en-US" dirty="0" smtClean="0"/>
                <a:t>&lt;</a:t>
              </a:r>
              <a:r>
                <a:rPr lang="en-US" dirty="0"/>
                <a:t>a </a:t>
              </a:r>
              <a:r>
                <a:rPr lang="en-US" dirty="0" err="1"/>
                <a:t>href</a:t>
              </a:r>
              <a:r>
                <a:rPr lang="en-US" dirty="0" smtClean="0"/>
                <a:t>="…"&gt;3&lt;/a&gt; etc.</a:t>
              </a:r>
              <a:endParaRPr lang="en-US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67186" y="4073820"/>
              <a:ext cx="2093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E2655"/>
                  </a:solidFill>
                  <a:latin typeface="Arial" pitchFamily="34" charset="0"/>
                  <a:cs typeface="Arial" pitchFamily="34" charset="0"/>
                </a:rPr>
                <a:t>Résultat attendu</a:t>
              </a: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5" y="5176761"/>
            <a:ext cx="499123" cy="399583"/>
          </a:xfrm>
          <a:prstGeom prst="rect">
            <a:avLst/>
          </a:prstGeom>
        </p:spPr>
      </p:pic>
      <p:cxnSp>
        <p:nvCxnSpPr>
          <p:cNvPr id="16" name="Connecteur droit avec flèche 15"/>
          <p:cNvCxnSpPr>
            <a:stCxn id="4" idx="2"/>
            <a:endCxn id="11" idx="0"/>
          </p:cNvCxnSpPr>
          <p:nvPr/>
        </p:nvCxnSpPr>
        <p:spPr>
          <a:xfrm>
            <a:off x="4707894" y="4573426"/>
            <a:ext cx="0" cy="1226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903900" y="4838670"/>
            <a:ext cx="350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Notre programme</a:t>
            </a:r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7186" y="1120549"/>
            <a:ext cx="820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Imaginons </a:t>
            </a:r>
            <a:r>
              <a:rPr lang="fr-FR" dirty="0" smtClean="0"/>
              <a:t>un outils </a:t>
            </a:r>
            <a:r>
              <a:rPr lang="fr-FR" dirty="0" smtClean="0"/>
              <a:t>de </a:t>
            </a:r>
            <a:r>
              <a:rPr lang="fr-FR" dirty="0" smtClean="0"/>
              <a:t>moteur </a:t>
            </a:r>
            <a:r>
              <a:rPr lang="fr-FR" dirty="0" smtClean="0"/>
              <a:t>de recherche. Si c’est un </a:t>
            </a:r>
            <a:r>
              <a:rPr lang="fr-FR" i="1" dirty="0" err="1" smtClean="0"/>
              <a:t>framework</a:t>
            </a:r>
            <a:r>
              <a:rPr lang="fr-FR" dirty="0" smtClean="0"/>
              <a:t> il va calculer pour vous la pagination, sinon il faudra le faire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37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programmation (« codage »)</a:t>
            </a:r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MAI </a:t>
            </a:r>
            <a:r>
              <a:rPr lang="en-US" dirty="0" smtClean="0"/>
              <a:t>2020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3128-3A1D-43E3-97A0-46DD0BE98245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Apprendre à coder pour mieux décider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53864" y="1286256"/>
            <a:ext cx="845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Différentes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catégories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</a:t>
            </a:r>
            <a:r>
              <a:rPr lang="fr-FR" sz="2400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de programmation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3864" y="1828123"/>
            <a:ext cx="77117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procéduraux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(impératif) : FORTRAN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séquence d’instructions (uniquement) – comme une recette de cuisine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(orientés) objet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: Java,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Tout est représenté en objet (nom, propriété, 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modifieurs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 avec héritage possible</a:t>
            </a:r>
            <a:endParaRPr lang="fr-FR" dirty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Objet Voiture(marque, modèle) – instance = voiture(</a:t>
            </a:r>
            <a:r>
              <a:rPr lang="fr-FR" sz="1400" dirty="0" err="1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citroën</a:t>
            </a: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, 2cv)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</a:t>
            </a:r>
            <a:r>
              <a:rPr lang="fr-FR" b="1" dirty="0" smtClean="0"/>
              <a:t>évènementiels</a:t>
            </a:r>
            <a:r>
              <a:rPr lang="fr-FR" dirty="0" smtClean="0"/>
              <a:t> (règles / déclaratif) : </a:t>
            </a:r>
            <a:r>
              <a:rPr lang="fr-FR" dirty="0"/>
              <a:t> </a:t>
            </a:r>
            <a:r>
              <a:rPr lang="fr-FR" dirty="0" err="1" smtClean="0"/>
              <a:t>drools</a:t>
            </a:r>
            <a:r>
              <a:rPr lang="fr-FR" dirty="0" smtClean="0"/>
              <a:t>, XSLT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Métro, port du havre, etc</a:t>
            </a:r>
            <a:r>
              <a:rPr lang="fr-FR" sz="1400" dirty="0"/>
              <a:t>.</a:t>
            </a:r>
            <a:endParaRPr lang="fr-F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Langages fonctionnels</a:t>
            </a:r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 : LISP, XSLT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Tout est fonction, pas d’effet de bord</a:t>
            </a:r>
          </a:p>
        </p:txBody>
      </p:sp>
      <p:sp>
        <p:nvSpPr>
          <p:cNvPr id="2" name="Rectangle 1"/>
          <p:cNvSpPr/>
          <p:nvPr/>
        </p:nvSpPr>
        <p:spPr>
          <a:xfrm>
            <a:off x="453864" y="4460486"/>
            <a:ext cx="8086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Il y a plusieurs manière de classer ces langages, certains sont dans plusieurs catégories, ce qu’on peut retenir : </a:t>
            </a:r>
          </a:p>
          <a:p>
            <a:endParaRPr lang="fr-FR" dirty="0" smtClean="0">
              <a:solidFill>
                <a:srgbClr val="1E2655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Ce sont des approches mentales différentes, il est par exemple difficile de switcher d’un langage procédural à un langage fonctionnel </a:t>
            </a:r>
            <a:r>
              <a:rPr lang="fr-FR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(réciproquement</a:t>
            </a:r>
            <a:r>
              <a:rPr lang="fr-FR" i="1" dirty="0" smtClean="0">
                <a:solidFill>
                  <a:srgbClr val="1E2655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4498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asque Lefebvre Sarrut">
  <a:themeElements>
    <a:clrScheme name="Masque Lefebvre Sarrut">
      <a:dk1>
        <a:srgbClr val="1E2655"/>
      </a:dk1>
      <a:lt1>
        <a:srgbClr val="FFFFFF"/>
      </a:lt1>
      <a:dk2>
        <a:srgbClr val="1F497D"/>
      </a:dk2>
      <a:lt2>
        <a:srgbClr val="FFFFFF"/>
      </a:lt2>
      <a:accent1>
        <a:srgbClr val="4F81BD"/>
      </a:accent1>
      <a:accent2>
        <a:srgbClr val="EA0F3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01A9D"/>
      </a:hlink>
      <a:folHlink>
        <a:srgbClr val="EA0F30"/>
      </a:folHlink>
    </a:clrScheme>
    <a:fontScheme name="Francis Lefebv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101A9D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1E2655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10740</TotalTime>
  <Words>1925</Words>
  <Application>Microsoft Office PowerPoint</Application>
  <PresentationFormat>Affichage à l'écran (4:3)</PresentationFormat>
  <Paragraphs>456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Tw Cen MT</vt:lpstr>
      <vt:lpstr>Wingdings</vt:lpstr>
      <vt:lpstr>Masque Lefebvre Sarrut</vt:lpstr>
      <vt:lpstr>Des programmes &amp; des données XML</vt:lpstr>
      <vt:lpstr>Introduction</vt:lpstr>
      <vt:lpstr>PLAN</vt:lpstr>
      <vt:lpstr>Présentation de la programmation</vt:lpstr>
      <vt:lpstr>La programmation (« codage »)</vt:lpstr>
      <vt:lpstr>La programmation (« codage »)</vt:lpstr>
      <vt:lpstr>La programmation (« codage »)</vt:lpstr>
      <vt:lpstr>Exercice 1 Exemple de code (algorithme)</vt:lpstr>
      <vt:lpstr>La programmation (« codage »)</vt:lpstr>
      <vt:lpstr>Présentation des données</vt:lpstr>
      <vt:lpstr>Les données</vt:lpstr>
      <vt:lpstr>3 types de données</vt:lpstr>
      <vt:lpstr>3 types de données</vt:lpstr>
      <vt:lpstr>3 types de données</vt:lpstr>
      <vt:lpstr>Exercice 2</vt:lpstr>
      <vt:lpstr>XML</vt:lpstr>
      <vt:lpstr>Données LSS :  XML</vt:lpstr>
      <vt:lpstr>Introduction à XML</vt:lpstr>
      <vt:lpstr>Introduction à XML</vt:lpstr>
      <vt:lpstr>Parcours de données LSS</vt:lpstr>
      <vt:lpstr>"GIVE US DATA"</vt:lpstr>
      <vt:lpstr>Présentation PowerPoint</vt:lpstr>
      <vt:lpstr>Les schémas XML</vt:lpstr>
      <vt:lpstr>Les schémas XML</vt:lpstr>
      <vt:lpstr>Les schémas XML</vt:lpstr>
      <vt:lpstr>Exercice 3 : créer un schéma</vt:lpstr>
      <vt:lpstr>Programmer avec des données XML</vt:lpstr>
      <vt:lpstr>Programmer avec des données XML : XPATH, XSLT</vt:lpstr>
      <vt:lpstr>Programmer avec des données XML : XPATH, XSLT</vt:lpstr>
      <vt:lpstr>Exercice 4 : le web avec TDM</vt:lpstr>
      <vt:lpstr>Le principe de l’escarpolette</vt:lpstr>
      <vt:lpstr>Principe de l’escarpolette</vt:lpstr>
      <vt:lpstr>Exemple</vt:lpstr>
      <vt:lpstr>Exemple</vt:lpstr>
      <vt:lpstr>Conclusion </vt:lpstr>
      <vt:lpstr>Questions ?</vt:lpstr>
    </vt:vector>
  </TitlesOfParts>
  <Company>RRD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Richard Roux</dc:creator>
  <cp:lastModifiedBy>Matthieu RICAUD-DUSSARGET</cp:lastModifiedBy>
  <cp:revision>238</cp:revision>
  <dcterms:created xsi:type="dcterms:W3CDTF">2018-12-16T16:28:47Z</dcterms:created>
  <dcterms:modified xsi:type="dcterms:W3CDTF">2020-05-04T23:13:32Z</dcterms:modified>
</cp:coreProperties>
</file>